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7" r:id="rId3"/>
    <p:sldId id="286" r:id="rId4"/>
    <p:sldId id="266" r:id="rId5"/>
    <p:sldId id="272" r:id="rId6"/>
    <p:sldId id="273" r:id="rId7"/>
    <p:sldId id="274" r:id="rId8"/>
    <p:sldId id="275" r:id="rId9"/>
    <p:sldId id="276" r:id="rId10"/>
    <p:sldId id="277" r:id="rId11"/>
    <p:sldId id="278" r:id="rId12"/>
    <p:sldId id="281" r:id="rId13"/>
    <p:sldId id="289" r:id="rId14"/>
    <p:sldId id="282" r:id="rId15"/>
    <p:sldId id="264" r:id="rId16"/>
    <p:sldId id="265" r:id="rId17"/>
    <p:sldId id="257" r:id="rId18"/>
    <p:sldId id="258" r:id="rId19"/>
    <p:sldId id="259" r:id="rId20"/>
    <p:sldId id="260" r:id="rId21"/>
    <p:sldId id="261" r:id="rId22"/>
    <p:sldId id="262" r:id="rId23"/>
    <p:sldId id="283" r:id="rId24"/>
    <p:sldId id="263" r:id="rId25"/>
    <p:sldId id="284" r:id="rId26"/>
    <p:sldId id="285"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0D1"/>
    <a:srgbClr val="FF99FF"/>
    <a:srgbClr val="0E0728"/>
    <a:srgbClr val="0D0627"/>
    <a:srgbClr val="003300"/>
    <a:srgbClr val="26AFDA"/>
    <a:srgbClr val="0099FF"/>
    <a:srgbClr val="1AEE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3" autoAdjust="0"/>
    <p:restoredTop sz="95033" autoAdjust="0"/>
  </p:normalViewPr>
  <p:slideViewPr>
    <p:cSldViewPr snapToGrid="0">
      <p:cViewPr>
        <p:scale>
          <a:sx n="66" d="100"/>
          <a:sy n="66" d="100"/>
        </p:scale>
        <p:origin x="1358"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4F71F-E2D3-407C-9941-94BB01F1D9E2}" type="datetimeFigureOut">
              <a:rPr lang="en-IN" smtClean="0"/>
              <a:t>27-03-2025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B310E-7C10-4ACD-A48E-0C01C1BE5B5A}" type="slidenum">
              <a:rPr lang="en-IN" smtClean="0"/>
              <a:t>‹#›</a:t>
            </a:fld>
            <a:endParaRPr lang="en-IN"/>
          </a:p>
        </p:txBody>
      </p:sp>
    </p:spTree>
    <p:extLst>
      <p:ext uri="{BB962C8B-B14F-4D97-AF65-F5344CB8AC3E}">
        <p14:creationId xmlns:p14="http://schemas.microsoft.com/office/powerpoint/2010/main" val="1460952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FB310E-7C10-4ACD-A48E-0C01C1BE5B5A}" type="slidenum">
              <a:rPr lang="en-IN" smtClean="0"/>
              <a:t>8</a:t>
            </a:fld>
            <a:endParaRPr lang="en-IN"/>
          </a:p>
        </p:txBody>
      </p:sp>
    </p:spTree>
    <p:extLst>
      <p:ext uri="{BB962C8B-B14F-4D97-AF65-F5344CB8AC3E}">
        <p14:creationId xmlns:p14="http://schemas.microsoft.com/office/powerpoint/2010/main" val="302953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FB310E-7C10-4ACD-A48E-0C01C1BE5B5A}" type="slidenum">
              <a:rPr lang="en-IN" smtClean="0"/>
              <a:t>11</a:t>
            </a:fld>
            <a:endParaRPr lang="en-IN"/>
          </a:p>
        </p:txBody>
      </p:sp>
    </p:spTree>
    <p:extLst>
      <p:ext uri="{BB962C8B-B14F-4D97-AF65-F5344CB8AC3E}">
        <p14:creationId xmlns:p14="http://schemas.microsoft.com/office/powerpoint/2010/main" val="159545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now dive into the Python script itself.
I'll break down the code step-by-step.
We'll see how PyAutoGUI and OpenAI work together.
The goal is to make it easy to understand how the chatbot works.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2B32-22F5-721C-B6F1-16315E18D9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20BB09-9264-DB76-DD5B-DD80F47EB9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AB328E-4DF4-2F1B-C1D9-EC654749BC79}"/>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1FDB7361-33E2-C404-AF0A-FF430D575B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D0C22-A23A-611D-A2FB-9FB12778A65B}"/>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325977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DB74-E15C-9A36-262A-E737821323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3D31D9-C2E0-181D-1FC5-DFB0E923B3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6B1F6E-D575-386C-85B3-EE6F9350AADD}"/>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2276D222-A477-382E-2CF4-4CD0C4B4C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D6092-5CDB-AAC4-A1A0-F5A8CA998AE2}"/>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327623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077309-395F-6B8D-FE8B-983E5E6B88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A28A3-5B1B-963E-5A7B-80EE929C4B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9D7CD7-23C2-6547-5BB1-B3106AD35891}"/>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91BA8CEA-75B2-695A-C20C-443BE1CC0B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23391-2748-A018-8EF2-375AE2E12C60}"/>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2339469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02222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41584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0038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1635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57162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67616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03034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0092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8BC9-DF81-8E3F-1877-AF290F4127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AB4A3-F779-FE30-4253-AB699A9A1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C74805-3180-887C-4C0C-73E0832FB58B}"/>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FAEB8FC4-EB2B-601E-3FEC-416CBDE8A3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E76266-B5BA-88BC-7576-61326C8D045A}"/>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3900046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63930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4562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D203-485D-79EA-1204-FC48D2D1EA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8D89E2-9907-7D74-EAAD-D4E30CA4E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36F9E5-79D2-0A04-3E03-5679BA7B28B7}"/>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073440A3-B1BF-DDE3-99BC-347E4E000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24C25A-FE06-F90E-273F-22EA560A3E11}"/>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14589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74FA-F460-D011-F8F6-C93951F47C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FC9631-40FC-7FA6-4341-89C9CF6130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685692-41F2-4E4D-797E-E2ABCE6549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88E19-39C5-E332-D638-BF4D5CFB0092}"/>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6" name="Footer Placeholder 5">
            <a:extLst>
              <a:ext uri="{FF2B5EF4-FFF2-40B4-BE49-F238E27FC236}">
                <a16:creationId xmlns:a16="http://schemas.microsoft.com/office/drawing/2014/main" id="{80899D40-1294-1E5A-0A3C-50AB60B85B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2BE460-6029-2E2D-C2E7-8B2A3B2F3311}"/>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2857933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76CE-9B89-8884-BCB9-2152433554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A11DBA-8DBC-AD08-DEB8-5F5A02ABAE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A33ED2-5E13-6B46-0BB3-8759FAAF0D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5DC897-1F55-0A9B-A4DE-BD752CE0DB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B23BF4-904B-138B-DD65-E046F9616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051C8F-4C6A-AD17-2384-B08E3DDD88C2}"/>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8" name="Footer Placeholder 7">
            <a:extLst>
              <a:ext uri="{FF2B5EF4-FFF2-40B4-BE49-F238E27FC236}">
                <a16:creationId xmlns:a16="http://schemas.microsoft.com/office/drawing/2014/main" id="{3F81CB01-51E9-8910-D103-71A2B6C106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FD68E4-3A8E-BA8A-BC73-24D039258627}"/>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133813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796E-9ECB-5F69-EB61-8D37C594F6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57C232-9743-B62A-8C91-17BC2C73283F}"/>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4" name="Footer Placeholder 3">
            <a:extLst>
              <a:ext uri="{FF2B5EF4-FFF2-40B4-BE49-F238E27FC236}">
                <a16:creationId xmlns:a16="http://schemas.microsoft.com/office/drawing/2014/main" id="{C54A8DCF-0315-FA9B-0607-95C24B142D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3D06B9-EE42-C9E2-429B-20655205BDA2}"/>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346189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3CC93-637B-39E1-D6DD-452A6C4C46B9}"/>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3" name="Footer Placeholder 2">
            <a:extLst>
              <a:ext uri="{FF2B5EF4-FFF2-40B4-BE49-F238E27FC236}">
                <a16:creationId xmlns:a16="http://schemas.microsoft.com/office/drawing/2014/main" id="{881DCE8A-E5E9-9E7C-9E28-2DCEF69EA0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381300-DBA8-444F-9F64-56E542FBAE4F}"/>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34942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0FAE-825C-9FB1-7158-ACA3CBCB4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5455DD-2F37-0C72-2134-CA3C21973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D03E93-F0E3-E8F6-ED33-D9FB3DA7D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33C0A-4401-C980-74A8-4B2DFA31ACFD}"/>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6" name="Footer Placeholder 5">
            <a:extLst>
              <a:ext uri="{FF2B5EF4-FFF2-40B4-BE49-F238E27FC236}">
                <a16:creationId xmlns:a16="http://schemas.microsoft.com/office/drawing/2014/main" id="{F73A7A67-4595-EDFF-A03E-B103260B6E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47E40-A790-1A5B-E229-692DE1B04E9F}"/>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1360464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8F75-4AAA-F521-E762-756E12503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681DDC-A98D-9E6F-2092-28CDA4547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CCA115-7314-8C24-9DAF-CE5CF5461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2B665-30CE-A07A-187C-C57A87C58918}"/>
              </a:ext>
            </a:extLst>
          </p:cNvPr>
          <p:cNvSpPr>
            <a:spLocks noGrp="1"/>
          </p:cNvSpPr>
          <p:nvPr>
            <p:ph type="dt" sz="half" idx="10"/>
          </p:nvPr>
        </p:nvSpPr>
        <p:spPr/>
        <p:txBody>
          <a:bodyPr/>
          <a:lstStyle/>
          <a:p>
            <a:fld id="{02877DCA-3512-45F9-85F7-E7060A400043}" type="datetimeFigureOut">
              <a:rPr lang="en-IN" smtClean="0"/>
              <a:t>27-03-2025</a:t>
            </a:fld>
            <a:endParaRPr lang="en-IN"/>
          </a:p>
        </p:txBody>
      </p:sp>
      <p:sp>
        <p:nvSpPr>
          <p:cNvPr id="6" name="Footer Placeholder 5">
            <a:extLst>
              <a:ext uri="{FF2B5EF4-FFF2-40B4-BE49-F238E27FC236}">
                <a16:creationId xmlns:a16="http://schemas.microsoft.com/office/drawing/2014/main" id="{19345318-2596-5EA1-B554-46FB28369D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2CB6C6-3023-5773-5CD1-E70407D9F677}"/>
              </a:ext>
            </a:extLst>
          </p:cNvPr>
          <p:cNvSpPr>
            <a:spLocks noGrp="1"/>
          </p:cNvSpPr>
          <p:nvPr>
            <p:ph type="sldNum" sz="quarter" idx="12"/>
          </p:nvPr>
        </p:nvSpPr>
        <p:spPr/>
        <p:txBody>
          <a:bodyPr/>
          <a:lstStyle/>
          <a:p>
            <a:fld id="{42374AD8-C359-4D9E-8798-D87E5191ACD8}" type="slidenum">
              <a:rPr lang="en-IN" smtClean="0"/>
              <a:t>‹#›</a:t>
            </a:fld>
            <a:endParaRPr lang="en-IN"/>
          </a:p>
        </p:txBody>
      </p:sp>
    </p:spTree>
    <p:extLst>
      <p:ext uri="{BB962C8B-B14F-4D97-AF65-F5344CB8AC3E}">
        <p14:creationId xmlns:p14="http://schemas.microsoft.com/office/powerpoint/2010/main" val="118660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18FE0-F975-B1A7-1320-BFC98E449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19D291-EC00-B788-BB5B-58B39FE0D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09C1EB-2079-8BD7-0728-7A541C878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77DCA-3512-45F9-85F7-E7060A400043}" type="datetimeFigureOut">
              <a:rPr lang="en-IN" smtClean="0"/>
              <a:t>27-03-2025</a:t>
            </a:fld>
            <a:endParaRPr lang="en-IN"/>
          </a:p>
        </p:txBody>
      </p:sp>
      <p:sp>
        <p:nvSpPr>
          <p:cNvPr id="5" name="Footer Placeholder 4">
            <a:extLst>
              <a:ext uri="{FF2B5EF4-FFF2-40B4-BE49-F238E27FC236}">
                <a16:creationId xmlns:a16="http://schemas.microsoft.com/office/drawing/2014/main" id="{039C0C38-FDC3-70A5-08A0-EA5FCA671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3C27A4-AA72-EC83-79F5-81BC26C5E5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74AD8-C359-4D9E-8798-D87E5191ACD8}" type="slidenum">
              <a:rPr lang="en-IN" smtClean="0"/>
              <a:t>‹#›</a:t>
            </a:fld>
            <a:endParaRPr lang="en-IN"/>
          </a:p>
        </p:txBody>
      </p:sp>
    </p:spTree>
    <p:extLst>
      <p:ext uri="{BB962C8B-B14F-4D97-AF65-F5344CB8AC3E}">
        <p14:creationId xmlns:p14="http://schemas.microsoft.com/office/powerpoint/2010/main" val="77396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60073" cy="6858000"/>
          </a:xfrm>
          <a:prstGeom prst="rect">
            <a:avLst/>
          </a:prstGeom>
        </p:spPr>
      </p:pic>
      <p:sp>
        <p:nvSpPr>
          <p:cNvPr id="3" name="Text 0"/>
          <p:cNvSpPr/>
          <p:nvPr/>
        </p:nvSpPr>
        <p:spPr>
          <a:xfrm>
            <a:off x="5788880" y="1683544"/>
            <a:ext cx="6297018" cy="2084487"/>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Segoe UI Emoji" panose="020B0502040204020203" pitchFamily="34" charset="0"/>
                <a:ea typeface="Segoe UI Emoji" panose="020B0502040204020203" pitchFamily="34" charset="0"/>
                <a:cs typeface="Petrona Bold" pitchFamily="34" charset="-120"/>
              </a:rPr>
              <a:t>PROBLEM STATEMENT : AI-Powered Auto-Reply Chatbot</a:t>
            </a:r>
          </a:p>
          <a:p>
            <a:pPr>
              <a:lnSpc>
                <a:spcPts val="4875"/>
              </a:lnSpc>
            </a:pPr>
            <a:r>
              <a:rPr lang="en-US" sz="3875" b="1" kern="0" spc="-78" dirty="0">
                <a:solidFill>
                  <a:srgbClr val="FF8AAF"/>
                </a:solidFill>
                <a:latin typeface="Segoe UI Emoji" panose="020B0502040204020203" pitchFamily="34" charset="0"/>
                <a:ea typeface="Segoe UI Emoji" panose="020B0502040204020203" pitchFamily="34" charset="0"/>
              </a:rPr>
              <a:t>For Conversation </a:t>
            </a:r>
          </a:p>
          <a:p>
            <a:pPr>
              <a:lnSpc>
                <a:spcPts val="4875"/>
              </a:lnSpc>
            </a:pPr>
            <a:endParaRPr lang="en-US" sz="3875" dirty="0">
              <a:latin typeface="Segoe UI Emoji" panose="020B0502040204020203" pitchFamily="34" charset="0"/>
              <a:ea typeface="Segoe UI Emoji" panose="020B0502040204020203" pitchFamily="34" charset="0"/>
            </a:endParaRPr>
          </a:p>
        </p:txBody>
      </p:sp>
      <p:sp>
        <p:nvSpPr>
          <p:cNvPr id="4" name="Text 1"/>
          <p:cNvSpPr/>
          <p:nvPr/>
        </p:nvSpPr>
        <p:spPr>
          <a:xfrm>
            <a:off x="5233492" y="3768031"/>
            <a:ext cx="6297018" cy="302419"/>
          </a:xfrm>
          <a:prstGeom prst="rect">
            <a:avLst/>
          </a:prstGeom>
          <a:noFill/>
          <a:ln/>
        </p:spPr>
        <p:txBody>
          <a:bodyPr wrap="none" lIns="0" tIns="0" rIns="0" bIns="0" rtlCol="0" anchor="t"/>
          <a:lstStyle/>
          <a:p>
            <a:pPr>
              <a:lnSpc>
                <a:spcPts val="2375"/>
              </a:lnSpc>
            </a:pPr>
            <a:endParaRPr lang="en-US" sz="1458" dirty="0"/>
          </a:p>
        </p:txBody>
      </p:sp>
      <p:sp>
        <p:nvSpPr>
          <p:cNvPr id="8" name="Rectangle 7">
            <a:extLst>
              <a:ext uri="{FF2B5EF4-FFF2-40B4-BE49-F238E27FC236}">
                <a16:creationId xmlns:a16="http://schemas.microsoft.com/office/drawing/2014/main" id="{06173400-9969-6CFB-FC49-31C2CDA6CD2B}"/>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5" name="TextBox 4">
            <a:extLst>
              <a:ext uri="{FF2B5EF4-FFF2-40B4-BE49-F238E27FC236}">
                <a16:creationId xmlns:a16="http://schemas.microsoft.com/office/drawing/2014/main" id="{3BEC6FB8-296B-059D-BB6C-B17FD1AFCEA7}"/>
              </a:ext>
            </a:extLst>
          </p:cNvPr>
          <p:cNvSpPr txBox="1"/>
          <p:nvPr/>
        </p:nvSpPr>
        <p:spPr>
          <a:xfrm>
            <a:off x="10133814" y="5051545"/>
            <a:ext cx="2988297" cy="1600438"/>
          </a:xfrm>
          <a:prstGeom prst="rect">
            <a:avLst/>
          </a:prstGeom>
          <a:noFill/>
        </p:spPr>
        <p:txBody>
          <a:bodyPr wrap="square" rtlCol="0">
            <a:spAutoFit/>
          </a:bodyPr>
          <a:lstStyle/>
          <a:p>
            <a:r>
              <a:rPr lang="en-US" sz="1400" dirty="0">
                <a:solidFill>
                  <a:srgbClr val="FF99FF"/>
                </a:solidFill>
              </a:rPr>
              <a:t>Name of participants:</a:t>
            </a:r>
          </a:p>
          <a:p>
            <a:r>
              <a:rPr lang="en-US" sz="1400" dirty="0">
                <a:solidFill>
                  <a:srgbClr val="FF99FF"/>
                </a:solidFill>
              </a:rPr>
              <a:t> yash A Zade</a:t>
            </a:r>
          </a:p>
          <a:p>
            <a:r>
              <a:rPr lang="en-US" sz="1400" dirty="0">
                <a:solidFill>
                  <a:srgbClr val="FF99FF"/>
                </a:solidFill>
              </a:rPr>
              <a:t> </a:t>
            </a:r>
            <a:r>
              <a:rPr lang="en-US" sz="1400" dirty="0" err="1">
                <a:solidFill>
                  <a:srgbClr val="FF99FF"/>
                </a:solidFill>
              </a:rPr>
              <a:t>Qaanit</a:t>
            </a:r>
            <a:r>
              <a:rPr lang="en-US" sz="1400" dirty="0">
                <a:solidFill>
                  <a:srgbClr val="FF99FF"/>
                </a:solidFill>
              </a:rPr>
              <a:t>  Umar</a:t>
            </a:r>
          </a:p>
          <a:p>
            <a:r>
              <a:rPr lang="en-US" sz="1400" dirty="0">
                <a:solidFill>
                  <a:srgbClr val="FF99FF"/>
                </a:solidFill>
              </a:rPr>
              <a:t>Ganesh </a:t>
            </a:r>
            <a:r>
              <a:rPr lang="en-US" sz="1400" dirty="0" err="1">
                <a:solidFill>
                  <a:srgbClr val="FF99FF"/>
                </a:solidFill>
              </a:rPr>
              <a:t>Nandane</a:t>
            </a:r>
            <a:endParaRPr lang="en-US" sz="1400" dirty="0">
              <a:solidFill>
                <a:srgbClr val="FF99FF"/>
              </a:solidFill>
            </a:endParaRPr>
          </a:p>
          <a:p>
            <a:r>
              <a:rPr lang="en-US" sz="1400" dirty="0">
                <a:solidFill>
                  <a:srgbClr val="FF99FF"/>
                </a:solidFill>
              </a:rPr>
              <a:t>Vaibhav </a:t>
            </a:r>
            <a:r>
              <a:rPr lang="en-US" sz="1400" dirty="0" err="1">
                <a:solidFill>
                  <a:srgbClr val="FF99FF"/>
                </a:solidFill>
              </a:rPr>
              <a:t>Chumbalkar</a:t>
            </a:r>
            <a:endParaRPr lang="en-US" sz="1400" dirty="0">
              <a:solidFill>
                <a:srgbClr val="FF99FF"/>
              </a:solidFill>
            </a:endParaRPr>
          </a:p>
          <a:p>
            <a:r>
              <a:rPr lang="en-US" sz="1400" dirty="0">
                <a:solidFill>
                  <a:srgbClr val="FF99FF"/>
                </a:solidFill>
              </a:rPr>
              <a:t>Rohit </a:t>
            </a:r>
            <a:r>
              <a:rPr lang="en-US" sz="1400" dirty="0" err="1">
                <a:solidFill>
                  <a:srgbClr val="FF99FF"/>
                </a:solidFill>
              </a:rPr>
              <a:t>Abgad</a:t>
            </a:r>
            <a:endParaRPr lang="en-US" sz="1400" dirty="0">
              <a:solidFill>
                <a:srgbClr val="FF99FF"/>
              </a:solidFill>
            </a:endParaRPr>
          </a:p>
          <a:p>
            <a:r>
              <a:rPr lang="en-US" sz="1400" dirty="0">
                <a:solidFill>
                  <a:srgbClr val="FF99FF"/>
                </a:solidFill>
              </a:rPr>
              <a:t>Paras </a:t>
            </a:r>
            <a:r>
              <a:rPr lang="en-US" sz="1400" dirty="0" err="1">
                <a:solidFill>
                  <a:srgbClr val="FF99FF"/>
                </a:solidFill>
              </a:rPr>
              <a:t>Agbattanwar</a:t>
            </a:r>
            <a:endParaRPr lang="en-IN" sz="1400" dirty="0">
              <a:solidFill>
                <a:srgbClr val="FF99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05296-5A9B-69C8-4284-298846482D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E7AA570-2794-E929-CB79-DBCA53B943D5}"/>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5" name="Freeform: Shape 14">
            <a:extLst>
              <a:ext uri="{FF2B5EF4-FFF2-40B4-BE49-F238E27FC236}">
                <a16:creationId xmlns:a16="http://schemas.microsoft.com/office/drawing/2014/main" id="{29706A75-AB4C-B2CE-EFE4-211785F25DC8}"/>
              </a:ext>
            </a:extLst>
          </p:cNvPr>
          <p:cNvSpPr/>
          <p:nvPr/>
        </p:nvSpPr>
        <p:spPr>
          <a:xfrm>
            <a:off x="5530494" y="2981698"/>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Freeform: Shape 16">
            <a:extLst>
              <a:ext uri="{FF2B5EF4-FFF2-40B4-BE49-F238E27FC236}">
                <a16:creationId xmlns:a16="http://schemas.microsoft.com/office/drawing/2014/main" id="{72DB8D98-3243-820E-D3EC-285C7BE269B1}"/>
              </a:ext>
            </a:extLst>
          </p:cNvPr>
          <p:cNvSpPr/>
          <p:nvPr/>
        </p:nvSpPr>
        <p:spPr>
          <a:xfrm rot="1800000">
            <a:off x="6264649" y="3308764"/>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E650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07CF17DD-1D22-64DF-6A93-2A5160F4173D}"/>
              </a:ext>
            </a:extLst>
          </p:cNvPr>
          <p:cNvSpPr/>
          <p:nvPr/>
        </p:nvSpPr>
        <p:spPr>
          <a:xfrm rot="19800000">
            <a:off x="4890643" y="3362085"/>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E650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a:extLst>
              <a:ext uri="{FF2B5EF4-FFF2-40B4-BE49-F238E27FC236}">
                <a16:creationId xmlns:a16="http://schemas.microsoft.com/office/drawing/2014/main" id="{27C70CA2-3391-FF61-E10A-DAB55F6DF023}"/>
              </a:ext>
            </a:extLst>
          </p:cNvPr>
          <p:cNvSpPr/>
          <p:nvPr/>
        </p:nvSpPr>
        <p:spPr>
          <a:xfrm rot="3877129">
            <a:off x="6519218" y="3612608"/>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FF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AC1B7160-3B87-4DE8-22CD-794CD81DCC7C}"/>
              </a:ext>
            </a:extLst>
          </p:cNvPr>
          <p:cNvSpPr/>
          <p:nvPr/>
        </p:nvSpPr>
        <p:spPr>
          <a:xfrm rot="17651965">
            <a:off x="4572916" y="3671735"/>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FF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1" name="Freeform: Shape 20">
            <a:extLst>
              <a:ext uri="{FF2B5EF4-FFF2-40B4-BE49-F238E27FC236}">
                <a16:creationId xmlns:a16="http://schemas.microsoft.com/office/drawing/2014/main" id="{B0ECD265-975B-1943-A2FB-B154EB38F1DD}"/>
              </a:ext>
            </a:extLst>
          </p:cNvPr>
          <p:cNvSpPr/>
          <p:nvPr/>
        </p:nvSpPr>
        <p:spPr>
          <a:xfrm rot="15959248">
            <a:off x="4330371" y="4289706"/>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C2626919-BA82-950A-A474-D5E296459EA1}"/>
              </a:ext>
            </a:extLst>
          </p:cNvPr>
          <p:cNvSpPr/>
          <p:nvPr/>
        </p:nvSpPr>
        <p:spPr>
          <a:xfrm rot="5400000">
            <a:off x="6860909" y="4233269"/>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987C5F0B-7C2D-BA99-B5FD-178CDF9BEC88}"/>
              </a:ext>
            </a:extLst>
          </p:cNvPr>
          <p:cNvSpPr txBox="1"/>
          <p:nvPr/>
        </p:nvSpPr>
        <p:spPr>
          <a:xfrm>
            <a:off x="534857" y="5079012"/>
            <a:ext cx="2673226" cy="1477328"/>
          </a:xfrm>
          <a:prstGeom prst="rect">
            <a:avLst/>
          </a:prstGeom>
          <a:noFill/>
        </p:spPr>
        <p:txBody>
          <a:bodyPr wrap="square" rtlCol="0">
            <a:spAutoFit/>
          </a:bodyPr>
          <a:lstStyle/>
          <a:p>
            <a:r>
              <a:rPr lang="en-US" sz="1800" dirty="0">
                <a:solidFill>
                  <a:schemeClr val="accent4">
                    <a:lumMod val="20000"/>
                    <a:lumOff val="80000"/>
                  </a:schemeClr>
                </a:solidFill>
              </a:rPr>
              <a:t>01.DETECT</a:t>
            </a:r>
          </a:p>
          <a:p>
            <a:r>
              <a:rPr lang="en-US" sz="1800" dirty="0">
                <a:solidFill>
                  <a:schemeClr val="bg1"/>
                </a:solidFill>
              </a:rPr>
              <a:t>Monitor WhatsApp Web for new messages using pixel detection and predefined coordinates.</a:t>
            </a:r>
            <a:endParaRPr lang="en-IN" dirty="0"/>
          </a:p>
        </p:txBody>
      </p:sp>
      <p:sp>
        <p:nvSpPr>
          <p:cNvPr id="27" name="TextBox 26">
            <a:extLst>
              <a:ext uri="{FF2B5EF4-FFF2-40B4-BE49-F238E27FC236}">
                <a16:creationId xmlns:a16="http://schemas.microsoft.com/office/drawing/2014/main" id="{68CE4A25-8B3F-C7B0-C17B-316E2293CB43}"/>
              </a:ext>
            </a:extLst>
          </p:cNvPr>
          <p:cNvSpPr txBox="1"/>
          <p:nvPr/>
        </p:nvSpPr>
        <p:spPr>
          <a:xfrm>
            <a:off x="865521" y="3241874"/>
            <a:ext cx="2673226" cy="1200329"/>
          </a:xfrm>
          <a:prstGeom prst="rect">
            <a:avLst/>
          </a:prstGeom>
          <a:noFill/>
        </p:spPr>
        <p:txBody>
          <a:bodyPr wrap="square" rtlCol="0">
            <a:spAutoFit/>
          </a:bodyPr>
          <a:lstStyle/>
          <a:p>
            <a:r>
              <a:rPr lang="en-US" sz="1800" dirty="0">
                <a:solidFill>
                  <a:schemeClr val="accent4">
                    <a:lumMod val="20000"/>
                    <a:lumOff val="80000"/>
                  </a:schemeClr>
                </a:solidFill>
              </a:rPr>
              <a:t>02.COPY</a:t>
            </a:r>
          </a:p>
          <a:p>
            <a:r>
              <a:rPr lang="en-US" sz="1800" dirty="0">
                <a:solidFill>
                  <a:schemeClr val="bg1"/>
                </a:solidFill>
              </a:rPr>
              <a:t>Select and copy recent chat messages using </a:t>
            </a:r>
            <a:r>
              <a:rPr lang="en-US" sz="1800" dirty="0" err="1">
                <a:solidFill>
                  <a:schemeClr val="bg1"/>
                </a:solidFill>
              </a:rPr>
              <a:t>PyAutoGUI</a:t>
            </a:r>
            <a:r>
              <a:rPr lang="en-US" sz="1800" dirty="0">
                <a:solidFill>
                  <a:schemeClr val="bg1"/>
                </a:solidFill>
              </a:rPr>
              <a:t> and </a:t>
            </a:r>
            <a:r>
              <a:rPr lang="en-US" sz="1800" dirty="0" err="1">
                <a:solidFill>
                  <a:schemeClr val="bg1"/>
                </a:solidFill>
              </a:rPr>
              <a:t>Pyperclip</a:t>
            </a:r>
            <a:r>
              <a:rPr lang="en-US" sz="1800" dirty="0">
                <a:solidFill>
                  <a:schemeClr val="bg1"/>
                </a:solidFill>
              </a:rPr>
              <a:t>.</a:t>
            </a:r>
            <a:endParaRPr lang="en-IN" dirty="0"/>
          </a:p>
        </p:txBody>
      </p:sp>
      <p:sp>
        <p:nvSpPr>
          <p:cNvPr id="28" name="TextBox 27">
            <a:extLst>
              <a:ext uri="{FF2B5EF4-FFF2-40B4-BE49-F238E27FC236}">
                <a16:creationId xmlns:a16="http://schemas.microsoft.com/office/drawing/2014/main" id="{E8A7C77E-5CF0-4C81-C77B-53245A4E7261}"/>
              </a:ext>
            </a:extLst>
          </p:cNvPr>
          <p:cNvSpPr txBox="1"/>
          <p:nvPr/>
        </p:nvSpPr>
        <p:spPr>
          <a:xfrm>
            <a:off x="2028152" y="1496674"/>
            <a:ext cx="2673226" cy="1200329"/>
          </a:xfrm>
          <a:prstGeom prst="rect">
            <a:avLst/>
          </a:prstGeom>
          <a:noFill/>
        </p:spPr>
        <p:txBody>
          <a:bodyPr wrap="square" rtlCol="0">
            <a:spAutoFit/>
          </a:bodyPr>
          <a:lstStyle/>
          <a:p>
            <a:r>
              <a:rPr lang="en-US" sz="1800" dirty="0">
                <a:solidFill>
                  <a:schemeClr val="accent4">
                    <a:lumMod val="20000"/>
                    <a:lumOff val="80000"/>
                  </a:schemeClr>
                </a:solidFill>
              </a:rPr>
              <a:t>03.PROCESS</a:t>
            </a:r>
          </a:p>
          <a:p>
            <a:r>
              <a:rPr lang="en-US" sz="1800" dirty="0">
                <a:solidFill>
                  <a:schemeClr val="bg1"/>
                </a:solidFill>
              </a:rPr>
              <a:t>Send the message content to the OpenAI API for response generation.</a:t>
            </a:r>
            <a:endParaRPr lang="en-IN" dirty="0"/>
          </a:p>
        </p:txBody>
      </p:sp>
      <p:sp>
        <p:nvSpPr>
          <p:cNvPr id="29" name="TextBox 28">
            <a:extLst>
              <a:ext uri="{FF2B5EF4-FFF2-40B4-BE49-F238E27FC236}">
                <a16:creationId xmlns:a16="http://schemas.microsoft.com/office/drawing/2014/main" id="{92497A32-7699-99C3-6A20-F5E806E4120C}"/>
              </a:ext>
            </a:extLst>
          </p:cNvPr>
          <p:cNvSpPr txBox="1"/>
          <p:nvPr/>
        </p:nvSpPr>
        <p:spPr>
          <a:xfrm>
            <a:off x="8655450" y="1496674"/>
            <a:ext cx="2673226" cy="1200329"/>
          </a:xfrm>
          <a:prstGeom prst="rect">
            <a:avLst/>
          </a:prstGeom>
          <a:noFill/>
        </p:spPr>
        <p:txBody>
          <a:bodyPr wrap="square" rtlCol="0">
            <a:spAutoFit/>
          </a:bodyPr>
          <a:lstStyle/>
          <a:p>
            <a:r>
              <a:rPr lang="en-US" sz="1800" dirty="0">
                <a:solidFill>
                  <a:schemeClr val="accent4">
                    <a:lumMod val="20000"/>
                    <a:lumOff val="80000"/>
                  </a:schemeClr>
                </a:solidFill>
              </a:rPr>
              <a:t>04.GENERATE</a:t>
            </a:r>
          </a:p>
          <a:p>
            <a:r>
              <a:rPr lang="en-US" sz="1800" dirty="0">
                <a:solidFill>
                  <a:schemeClr val="bg1"/>
                </a:solidFill>
              </a:rPr>
              <a:t>Retrieve AI-generated replies from OpenAI and prepare them for sending.</a:t>
            </a:r>
            <a:endParaRPr lang="en-IN" dirty="0"/>
          </a:p>
        </p:txBody>
      </p:sp>
      <p:sp>
        <p:nvSpPr>
          <p:cNvPr id="30" name="TextBox 29">
            <a:extLst>
              <a:ext uri="{FF2B5EF4-FFF2-40B4-BE49-F238E27FC236}">
                <a16:creationId xmlns:a16="http://schemas.microsoft.com/office/drawing/2014/main" id="{559A20DC-4808-C129-B850-2250959205CA}"/>
              </a:ext>
            </a:extLst>
          </p:cNvPr>
          <p:cNvSpPr txBox="1"/>
          <p:nvPr/>
        </p:nvSpPr>
        <p:spPr>
          <a:xfrm>
            <a:off x="8955968" y="3518873"/>
            <a:ext cx="2673226" cy="923330"/>
          </a:xfrm>
          <a:prstGeom prst="rect">
            <a:avLst/>
          </a:prstGeom>
          <a:noFill/>
        </p:spPr>
        <p:txBody>
          <a:bodyPr wrap="square" rtlCol="0">
            <a:spAutoFit/>
          </a:bodyPr>
          <a:lstStyle/>
          <a:p>
            <a:r>
              <a:rPr lang="en-US" sz="1800" dirty="0">
                <a:solidFill>
                  <a:schemeClr val="accent4">
                    <a:lumMod val="20000"/>
                    <a:lumOff val="80000"/>
                  </a:schemeClr>
                </a:solidFill>
              </a:rPr>
              <a:t>05.PASTE</a:t>
            </a:r>
          </a:p>
          <a:p>
            <a:r>
              <a:rPr lang="en-US" sz="1800" dirty="0">
                <a:solidFill>
                  <a:schemeClr val="bg1"/>
                </a:solidFill>
              </a:rPr>
              <a:t>Paste the reply into the chat box.</a:t>
            </a:r>
            <a:endParaRPr lang="en-IN" dirty="0"/>
          </a:p>
        </p:txBody>
      </p:sp>
      <p:sp>
        <p:nvSpPr>
          <p:cNvPr id="31" name="TextBox 30">
            <a:extLst>
              <a:ext uri="{FF2B5EF4-FFF2-40B4-BE49-F238E27FC236}">
                <a16:creationId xmlns:a16="http://schemas.microsoft.com/office/drawing/2014/main" id="{4BFE5D00-FA7B-C674-486C-FF955CBD8697}"/>
              </a:ext>
            </a:extLst>
          </p:cNvPr>
          <p:cNvSpPr txBox="1"/>
          <p:nvPr/>
        </p:nvSpPr>
        <p:spPr>
          <a:xfrm>
            <a:off x="9000923" y="5079012"/>
            <a:ext cx="2673226" cy="923330"/>
          </a:xfrm>
          <a:prstGeom prst="rect">
            <a:avLst/>
          </a:prstGeom>
          <a:noFill/>
        </p:spPr>
        <p:txBody>
          <a:bodyPr wrap="square" rtlCol="0">
            <a:spAutoFit/>
          </a:bodyPr>
          <a:lstStyle/>
          <a:p>
            <a:r>
              <a:rPr lang="en-US" sz="1800" dirty="0">
                <a:solidFill>
                  <a:schemeClr val="accent4">
                    <a:lumMod val="20000"/>
                    <a:lumOff val="80000"/>
                  </a:schemeClr>
                </a:solidFill>
              </a:rPr>
              <a:t>06.SEND</a:t>
            </a:r>
          </a:p>
          <a:p>
            <a:r>
              <a:rPr lang="en-US" dirty="0">
                <a:solidFill>
                  <a:schemeClr val="bg1"/>
                </a:solidFill>
              </a:rPr>
              <a:t>S</a:t>
            </a:r>
            <a:r>
              <a:rPr lang="en-US" sz="1800" dirty="0">
                <a:solidFill>
                  <a:schemeClr val="bg1"/>
                </a:solidFill>
              </a:rPr>
              <a:t>end it, automating the entire conversation flow</a:t>
            </a:r>
            <a:endParaRPr lang="en-IN" dirty="0"/>
          </a:p>
        </p:txBody>
      </p:sp>
      <p:sp>
        <p:nvSpPr>
          <p:cNvPr id="32" name="TextBox 31">
            <a:extLst>
              <a:ext uri="{FF2B5EF4-FFF2-40B4-BE49-F238E27FC236}">
                <a16:creationId xmlns:a16="http://schemas.microsoft.com/office/drawing/2014/main" id="{F31DCCA4-C023-41CD-DAD6-A60F009FAE37}"/>
              </a:ext>
            </a:extLst>
          </p:cNvPr>
          <p:cNvSpPr txBox="1"/>
          <p:nvPr/>
        </p:nvSpPr>
        <p:spPr>
          <a:xfrm>
            <a:off x="4830730" y="1504370"/>
            <a:ext cx="3040578" cy="1477328"/>
          </a:xfrm>
          <a:prstGeom prst="rect">
            <a:avLst/>
          </a:prstGeom>
          <a:noFill/>
        </p:spPr>
        <p:txBody>
          <a:bodyPr wrap="square" rtlCol="0">
            <a:spAutoFit/>
          </a:bodyPr>
          <a:lstStyle/>
          <a:p>
            <a:r>
              <a:rPr lang="en-US" sz="3600" b="1" kern="0" spc="-75" dirty="0">
                <a:solidFill>
                  <a:srgbClr val="FF8AAF"/>
                </a:solidFill>
                <a:latin typeface="Centaur" panose="02030504050205020304" pitchFamily="18" charset="0"/>
                <a:ea typeface="Petrona Bold" pitchFamily="34" charset="-122"/>
                <a:cs typeface="Petrona Bold" pitchFamily="34" charset="-120"/>
              </a:rPr>
              <a:t>Workflow of the </a:t>
            </a:r>
          </a:p>
          <a:p>
            <a:r>
              <a:rPr lang="en-US" sz="3600" b="1" kern="0" spc="-75" dirty="0">
                <a:solidFill>
                  <a:srgbClr val="FF8AAF"/>
                </a:solidFill>
                <a:latin typeface="Centaur" panose="02030504050205020304" pitchFamily="18" charset="0"/>
                <a:ea typeface="Petrona Bold" pitchFamily="34" charset="-122"/>
                <a:cs typeface="Petrona Bold" pitchFamily="34" charset="-120"/>
              </a:rPr>
              <a:t>       Chatbot</a:t>
            </a:r>
            <a:endParaRPr lang="en-US" sz="3600" dirty="0">
              <a:latin typeface="Centaur" panose="02030504050205020304" pitchFamily="18" charset="0"/>
            </a:endParaRPr>
          </a:p>
          <a:p>
            <a:endParaRPr lang="en-IN" dirty="0"/>
          </a:p>
        </p:txBody>
      </p:sp>
    </p:spTree>
    <p:extLst>
      <p:ext uri="{BB962C8B-B14F-4D97-AF65-F5344CB8AC3E}">
        <p14:creationId xmlns:p14="http://schemas.microsoft.com/office/powerpoint/2010/main" val="2292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522337-495D-3066-5BDC-D969009F8609}"/>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4F1D2232-99E7-1D21-3008-35A42ACAFE2F}"/>
              </a:ext>
            </a:extLst>
          </p:cNvPr>
          <p:cNvSpPr txBox="1"/>
          <p:nvPr/>
        </p:nvSpPr>
        <p:spPr>
          <a:xfrm>
            <a:off x="5125299" y="2708390"/>
            <a:ext cx="1679331" cy="1200329"/>
          </a:xfrm>
          <a:prstGeom prst="rect">
            <a:avLst/>
          </a:prstGeom>
          <a:noFill/>
        </p:spPr>
        <p:txBody>
          <a:bodyPr wrap="square" rtlCol="0">
            <a:spAutoFit/>
          </a:bodyPr>
          <a:lstStyle/>
          <a:p>
            <a:r>
              <a:rPr lang="en-US" sz="1800" b="1" kern="0" spc="-93" dirty="0">
                <a:solidFill>
                  <a:srgbClr val="FF8AAF"/>
                </a:solidFill>
                <a:latin typeface="Petrona Bold" pitchFamily="34" charset="0"/>
                <a:ea typeface="Petrona Bold" pitchFamily="34" charset="-122"/>
                <a:cs typeface="Petrona Bold" pitchFamily="34" charset="-120"/>
              </a:rPr>
              <a:t>Code Implementation Overview</a:t>
            </a:r>
            <a:endParaRPr lang="en-US" sz="1800" dirty="0"/>
          </a:p>
          <a:p>
            <a:endParaRPr lang="en-IN" dirty="0"/>
          </a:p>
        </p:txBody>
      </p:sp>
      <p:grpSp>
        <p:nvGrpSpPr>
          <p:cNvPr id="48" name="Group 47">
            <a:extLst>
              <a:ext uri="{FF2B5EF4-FFF2-40B4-BE49-F238E27FC236}">
                <a16:creationId xmlns:a16="http://schemas.microsoft.com/office/drawing/2014/main" id="{2E7E8352-DB2E-574D-8E8D-5700704E5369}"/>
              </a:ext>
            </a:extLst>
          </p:cNvPr>
          <p:cNvGrpSpPr/>
          <p:nvPr/>
        </p:nvGrpSpPr>
        <p:grpSpPr>
          <a:xfrm>
            <a:off x="3542070" y="1022554"/>
            <a:ext cx="3166459" cy="2286000"/>
            <a:chOff x="3542070" y="1022554"/>
            <a:chExt cx="3166459" cy="2286000"/>
          </a:xfrm>
        </p:grpSpPr>
        <p:sp>
          <p:nvSpPr>
            <p:cNvPr id="24" name="Freeform: Shape 23">
              <a:extLst>
                <a:ext uri="{FF2B5EF4-FFF2-40B4-BE49-F238E27FC236}">
                  <a16:creationId xmlns:a16="http://schemas.microsoft.com/office/drawing/2014/main" id="{F48DE719-DB5E-5092-BD45-F767DFEB23CD}"/>
                </a:ext>
              </a:extLst>
            </p:cNvPr>
            <p:cNvSpPr>
              <a:spLocks/>
            </p:cNvSpPr>
            <p:nvPr/>
          </p:nvSpPr>
          <p:spPr>
            <a:xfrm>
              <a:off x="3542070" y="1022554"/>
              <a:ext cx="3166459" cy="2286000"/>
            </a:xfrm>
            <a:custGeom>
              <a:avLst/>
              <a:gdLst>
                <a:gd name="connsiteX0" fmla="*/ 2286000 w 3166459"/>
                <a:gd name="connsiteY0" fmla="*/ 1 h 2286000"/>
                <a:gd name="connsiteX1" fmla="*/ 3165030 w 3166459"/>
                <a:gd name="connsiteY1" fmla="*/ 1396187 h 2286000"/>
                <a:gd name="connsiteX2" fmla="*/ 3166459 w 3166459"/>
                <a:gd name="connsiteY2" fmla="*/ 1405542 h 2286000"/>
                <a:gd name="connsiteX3" fmla="*/ 2965786 w 3166459"/>
                <a:gd name="connsiteY3" fmla="*/ 1374891 h 2286000"/>
                <a:gd name="connsiteX4" fmla="*/ 2286000 w 3166459"/>
                <a:gd name="connsiteY4" fmla="*/ 1332001 h 2286000"/>
                <a:gd name="connsiteX5" fmla="*/ 1606214 w 3166459"/>
                <a:gd name="connsiteY5" fmla="*/ 1374891 h 2286000"/>
                <a:gd name="connsiteX6" fmla="*/ 1405541 w 3166459"/>
                <a:gd name="connsiteY6" fmla="*/ 1405542 h 2286000"/>
                <a:gd name="connsiteX7" fmla="*/ 1406970 w 3166459"/>
                <a:gd name="connsiteY7" fmla="*/ 1396187 h 2286000"/>
                <a:gd name="connsiteX8" fmla="*/ 2286000 w 3166459"/>
                <a:gd name="connsiteY8" fmla="*/ 1 h 2286000"/>
                <a:gd name="connsiteX9" fmla="*/ 2286000 w 3166459"/>
                <a:gd name="connsiteY9" fmla="*/ 0 h 2286000"/>
                <a:gd name="connsiteX10" fmla="*/ 1406970 w 3166459"/>
                <a:gd name="connsiteY10" fmla="*/ 1396186 h 2286000"/>
                <a:gd name="connsiteX11" fmla="*/ 1405541 w 3166459"/>
                <a:gd name="connsiteY11" fmla="*/ 1405541 h 2286000"/>
                <a:gd name="connsiteX12" fmla="*/ 1396186 w 3166459"/>
                <a:gd name="connsiteY12" fmla="*/ 1406970 h 2286000"/>
                <a:gd name="connsiteX13" fmla="*/ 0 w 3166459"/>
                <a:gd name="connsiteY13" fmla="*/ 2286000 h 2286000"/>
                <a:gd name="connsiteX14" fmla="*/ 2286000 w 3166459"/>
                <a:gd name="connsiteY14"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59" h="2286000">
                  <a:moveTo>
                    <a:pt x="2286000" y="1"/>
                  </a:moveTo>
                  <a:cubicBezTo>
                    <a:pt x="2681160" y="1"/>
                    <a:pt x="3020205" y="575707"/>
                    <a:pt x="3165030" y="1396187"/>
                  </a:cubicBezTo>
                  <a:lnTo>
                    <a:pt x="3166459" y="1405542"/>
                  </a:lnTo>
                  <a:lnTo>
                    <a:pt x="2965786" y="1374891"/>
                  </a:lnTo>
                  <a:cubicBezTo>
                    <a:pt x="2751042" y="1347017"/>
                    <a:pt x="2522723" y="1332001"/>
                    <a:pt x="2286000" y="1332001"/>
                  </a:cubicBezTo>
                  <a:cubicBezTo>
                    <a:pt x="2049277" y="1332001"/>
                    <a:pt x="1820958" y="1347017"/>
                    <a:pt x="1606214" y="1374891"/>
                  </a:cubicBezTo>
                  <a:lnTo>
                    <a:pt x="1405541" y="1405542"/>
                  </a:lnTo>
                  <a:lnTo>
                    <a:pt x="1406970" y="1396187"/>
                  </a:lnTo>
                  <a:cubicBezTo>
                    <a:pt x="1551795" y="575707"/>
                    <a:pt x="1890840" y="1"/>
                    <a:pt x="2286000" y="1"/>
                  </a:cubicBezTo>
                  <a:close/>
                  <a:moveTo>
                    <a:pt x="2286000" y="0"/>
                  </a:moveTo>
                  <a:cubicBezTo>
                    <a:pt x="1890840" y="0"/>
                    <a:pt x="1551795" y="575706"/>
                    <a:pt x="1406970" y="1396186"/>
                  </a:cubicBezTo>
                  <a:lnTo>
                    <a:pt x="1405541" y="1405541"/>
                  </a:lnTo>
                  <a:lnTo>
                    <a:pt x="1396186" y="1406970"/>
                  </a:lnTo>
                  <a:cubicBezTo>
                    <a:pt x="575706" y="1551795"/>
                    <a:pt x="0" y="1890840"/>
                    <a:pt x="0" y="2286000"/>
                  </a:cubicBezTo>
                  <a:cubicBezTo>
                    <a:pt x="0" y="1023477"/>
                    <a:pt x="1023477" y="0"/>
                    <a:pt x="2286000" y="0"/>
                  </a:cubicBezTo>
                  <a:close/>
                </a:path>
              </a:pathLst>
            </a:custGeom>
            <a:solidFill>
              <a:schemeClr val="accent6">
                <a:lumMod val="20000"/>
                <a:lumOff val="80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TextBox 32">
              <a:extLst>
                <a:ext uri="{FF2B5EF4-FFF2-40B4-BE49-F238E27FC236}">
                  <a16:creationId xmlns:a16="http://schemas.microsoft.com/office/drawing/2014/main" id="{F549BF0D-1FF8-5CFC-DA1E-DEF2292DFD0C}"/>
                </a:ext>
              </a:extLst>
            </p:cNvPr>
            <p:cNvSpPr txBox="1"/>
            <p:nvPr/>
          </p:nvSpPr>
          <p:spPr>
            <a:xfrm>
              <a:off x="4798142" y="1396113"/>
              <a:ext cx="1029926" cy="769441"/>
            </a:xfrm>
            <a:prstGeom prst="rect">
              <a:avLst/>
            </a:prstGeom>
            <a:noFill/>
          </p:spPr>
          <p:txBody>
            <a:bodyPr wrap="square" rtlCol="0">
              <a:spAutoFit/>
            </a:bodyPr>
            <a:lstStyle/>
            <a:p>
              <a:r>
                <a:rPr lang="en-IN" sz="4400" dirty="0">
                  <a:latin typeface="Algerian" panose="04020705040A02060702" pitchFamily="82" charset="0"/>
                </a:rPr>
                <a:t>01</a:t>
              </a:r>
            </a:p>
          </p:txBody>
        </p:sp>
      </p:grpSp>
      <p:grpSp>
        <p:nvGrpSpPr>
          <p:cNvPr id="49" name="Group 48">
            <a:extLst>
              <a:ext uri="{FF2B5EF4-FFF2-40B4-BE49-F238E27FC236}">
                <a16:creationId xmlns:a16="http://schemas.microsoft.com/office/drawing/2014/main" id="{4E54024F-B5F4-A0D3-AF63-CB997A43F116}"/>
              </a:ext>
            </a:extLst>
          </p:cNvPr>
          <p:cNvGrpSpPr/>
          <p:nvPr/>
        </p:nvGrpSpPr>
        <p:grpSpPr>
          <a:xfrm>
            <a:off x="3542070" y="2428097"/>
            <a:ext cx="2286000" cy="3166459"/>
            <a:chOff x="3542070" y="2428097"/>
            <a:chExt cx="2286000" cy="3166459"/>
          </a:xfrm>
        </p:grpSpPr>
        <p:sp>
          <p:nvSpPr>
            <p:cNvPr id="25" name="Freeform: Shape 24">
              <a:extLst>
                <a:ext uri="{FF2B5EF4-FFF2-40B4-BE49-F238E27FC236}">
                  <a16:creationId xmlns:a16="http://schemas.microsoft.com/office/drawing/2014/main" id="{C80B7467-F33E-136D-91DB-80FD5965BD5F}"/>
                </a:ext>
              </a:extLst>
            </p:cNvPr>
            <p:cNvSpPr>
              <a:spLocks/>
            </p:cNvSpPr>
            <p:nvPr/>
          </p:nvSpPr>
          <p:spPr>
            <a:xfrm>
              <a:off x="3542070" y="2428097"/>
              <a:ext cx="2286000" cy="3166459"/>
            </a:xfrm>
            <a:custGeom>
              <a:avLst/>
              <a:gdLst>
                <a:gd name="connsiteX0" fmla="*/ 0 w 2286000"/>
                <a:gd name="connsiteY0" fmla="*/ 880459 h 3166459"/>
                <a:gd name="connsiteX1" fmla="*/ 1396186 w 2286000"/>
                <a:gd name="connsiteY1" fmla="*/ 1759489 h 3166459"/>
                <a:gd name="connsiteX2" fmla="*/ 1405541 w 2286000"/>
                <a:gd name="connsiteY2" fmla="*/ 1760918 h 3166459"/>
                <a:gd name="connsiteX3" fmla="*/ 1406970 w 2286000"/>
                <a:gd name="connsiteY3" fmla="*/ 1770273 h 3166459"/>
                <a:gd name="connsiteX4" fmla="*/ 2286000 w 2286000"/>
                <a:gd name="connsiteY4" fmla="*/ 3166459 h 3166459"/>
                <a:gd name="connsiteX5" fmla="*/ 0 w 2286000"/>
                <a:gd name="connsiteY5" fmla="*/ 880459 h 3166459"/>
                <a:gd name="connsiteX6" fmla="*/ 1405542 w 2286000"/>
                <a:gd name="connsiteY6" fmla="*/ 0 h 3166459"/>
                <a:gd name="connsiteX7" fmla="*/ 1374891 w 2286000"/>
                <a:gd name="connsiteY7" fmla="*/ 200673 h 3166459"/>
                <a:gd name="connsiteX8" fmla="*/ 1332001 w 2286000"/>
                <a:gd name="connsiteY8" fmla="*/ 880459 h 3166459"/>
                <a:gd name="connsiteX9" fmla="*/ 1374891 w 2286000"/>
                <a:gd name="connsiteY9" fmla="*/ 1560245 h 3166459"/>
                <a:gd name="connsiteX10" fmla="*/ 1405542 w 2286000"/>
                <a:gd name="connsiteY10" fmla="*/ 1760918 h 3166459"/>
                <a:gd name="connsiteX11" fmla="*/ 1396187 w 2286000"/>
                <a:gd name="connsiteY11" fmla="*/ 1759489 h 3166459"/>
                <a:gd name="connsiteX12" fmla="*/ 1 w 2286000"/>
                <a:gd name="connsiteY12" fmla="*/ 880459 h 3166459"/>
                <a:gd name="connsiteX13" fmla="*/ 1396187 w 2286000"/>
                <a:gd name="connsiteY13" fmla="*/ 1429 h 316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0" h="3166459">
                  <a:moveTo>
                    <a:pt x="0" y="880459"/>
                  </a:moveTo>
                  <a:cubicBezTo>
                    <a:pt x="0" y="1275619"/>
                    <a:pt x="575706" y="1614664"/>
                    <a:pt x="1396186" y="1759489"/>
                  </a:cubicBezTo>
                  <a:lnTo>
                    <a:pt x="1405541" y="1760918"/>
                  </a:lnTo>
                  <a:lnTo>
                    <a:pt x="1406970" y="1770273"/>
                  </a:lnTo>
                  <a:cubicBezTo>
                    <a:pt x="1551795" y="2590753"/>
                    <a:pt x="1890840" y="3166459"/>
                    <a:pt x="2286000" y="3166459"/>
                  </a:cubicBezTo>
                  <a:cubicBezTo>
                    <a:pt x="1023477" y="3166459"/>
                    <a:pt x="0" y="2142982"/>
                    <a:pt x="0" y="880459"/>
                  </a:cubicBezTo>
                  <a:close/>
                  <a:moveTo>
                    <a:pt x="1405542" y="0"/>
                  </a:moveTo>
                  <a:lnTo>
                    <a:pt x="1374891" y="200673"/>
                  </a:lnTo>
                  <a:cubicBezTo>
                    <a:pt x="1347017" y="415417"/>
                    <a:pt x="1332001" y="643736"/>
                    <a:pt x="1332001" y="880459"/>
                  </a:cubicBezTo>
                  <a:cubicBezTo>
                    <a:pt x="1332001" y="1117182"/>
                    <a:pt x="1347017" y="1345501"/>
                    <a:pt x="1374891" y="1560245"/>
                  </a:cubicBezTo>
                  <a:lnTo>
                    <a:pt x="1405542" y="1760918"/>
                  </a:lnTo>
                  <a:lnTo>
                    <a:pt x="1396187" y="1759489"/>
                  </a:lnTo>
                  <a:cubicBezTo>
                    <a:pt x="575707" y="1614664"/>
                    <a:pt x="1" y="1275619"/>
                    <a:pt x="1" y="880459"/>
                  </a:cubicBezTo>
                  <a:cubicBezTo>
                    <a:pt x="1" y="485299"/>
                    <a:pt x="575707" y="146254"/>
                    <a:pt x="1396187" y="1429"/>
                  </a:cubicBezTo>
                  <a:close/>
                </a:path>
              </a:pathLst>
            </a:custGeom>
            <a:solidFill>
              <a:srgbClr val="FF99FF"/>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D5ED43AC-6113-6C78-D718-5DC56FC34A3C}"/>
                </a:ext>
              </a:extLst>
            </p:cNvPr>
            <p:cNvSpPr txBox="1"/>
            <p:nvPr/>
          </p:nvSpPr>
          <p:spPr>
            <a:xfrm>
              <a:off x="3882224" y="3429000"/>
              <a:ext cx="1029926" cy="769441"/>
            </a:xfrm>
            <a:prstGeom prst="rect">
              <a:avLst/>
            </a:prstGeom>
            <a:noFill/>
          </p:spPr>
          <p:txBody>
            <a:bodyPr wrap="square" rtlCol="0">
              <a:spAutoFit/>
            </a:bodyPr>
            <a:lstStyle/>
            <a:p>
              <a:r>
                <a:rPr lang="en-IN" sz="4400" dirty="0">
                  <a:latin typeface="Algerian" panose="04020705040A02060702" pitchFamily="82" charset="0"/>
                </a:rPr>
                <a:t>02</a:t>
              </a:r>
            </a:p>
          </p:txBody>
        </p:sp>
      </p:grpSp>
      <p:grpSp>
        <p:nvGrpSpPr>
          <p:cNvPr id="50" name="Group 49">
            <a:extLst>
              <a:ext uri="{FF2B5EF4-FFF2-40B4-BE49-F238E27FC236}">
                <a16:creationId xmlns:a16="http://schemas.microsoft.com/office/drawing/2014/main" id="{4E464C34-8A65-EF28-CACC-F634B94D87DB}"/>
              </a:ext>
            </a:extLst>
          </p:cNvPr>
          <p:cNvGrpSpPr/>
          <p:nvPr/>
        </p:nvGrpSpPr>
        <p:grpSpPr>
          <a:xfrm>
            <a:off x="4947611" y="3296462"/>
            <a:ext cx="3166459" cy="2286001"/>
            <a:chOff x="4947611" y="3296462"/>
            <a:chExt cx="3166459" cy="2286001"/>
          </a:xfrm>
        </p:grpSpPr>
        <p:sp>
          <p:nvSpPr>
            <p:cNvPr id="26" name="Freeform: Shape 25">
              <a:extLst>
                <a:ext uri="{FF2B5EF4-FFF2-40B4-BE49-F238E27FC236}">
                  <a16:creationId xmlns:a16="http://schemas.microsoft.com/office/drawing/2014/main" id="{D6F060E3-A98B-D8B3-47C0-00650F45B6F7}"/>
                </a:ext>
              </a:extLst>
            </p:cNvPr>
            <p:cNvSpPr>
              <a:spLocks/>
            </p:cNvSpPr>
            <p:nvPr/>
          </p:nvSpPr>
          <p:spPr>
            <a:xfrm>
              <a:off x="4947611" y="3296462"/>
              <a:ext cx="3166459" cy="2286001"/>
            </a:xfrm>
            <a:custGeom>
              <a:avLst/>
              <a:gdLst>
                <a:gd name="connsiteX0" fmla="*/ 3166459 w 3166459"/>
                <a:gd name="connsiteY0" fmla="*/ 0 h 2286001"/>
                <a:gd name="connsiteX1" fmla="*/ 1114190 w 3166459"/>
                <a:gd name="connsiteY1" fmla="*/ 2274198 h 2286001"/>
                <a:gd name="connsiteX2" fmla="*/ 880484 w 3166459"/>
                <a:gd name="connsiteY2" fmla="*/ 2285999 h 2286001"/>
                <a:gd name="connsiteX3" fmla="*/ 880459 w 3166459"/>
                <a:gd name="connsiteY3" fmla="*/ 2286001 h 2286001"/>
                <a:gd name="connsiteX4" fmla="*/ 1429 w 3166459"/>
                <a:gd name="connsiteY4" fmla="*/ 889815 h 2286001"/>
                <a:gd name="connsiteX5" fmla="*/ 0 w 3166459"/>
                <a:gd name="connsiteY5" fmla="*/ 880460 h 2286001"/>
                <a:gd name="connsiteX6" fmla="*/ 200673 w 3166459"/>
                <a:gd name="connsiteY6" fmla="*/ 911111 h 2286001"/>
                <a:gd name="connsiteX7" fmla="*/ 880459 w 3166459"/>
                <a:gd name="connsiteY7" fmla="*/ 954001 h 2286001"/>
                <a:gd name="connsiteX8" fmla="*/ 1560245 w 3166459"/>
                <a:gd name="connsiteY8" fmla="*/ 911111 h 2286001"/>
                <a:gd name="connsiteX9" fmla="*/ 1760918 w 3166459"/>
                <a:gd name="connsiteY9" fmla="*/ 880460 h 2286001"/>
                <a:gd name="connsiteX10" fmla="*/ 1760918 w 3166459"/>
                <a:gd name="connsiteY10" fmla="*/ 880459 h 2286001"/>
                <a:gd name="connsiteX11" fmla="*/ 1770273 w 3166459"/>
                <a:gd name="connsiteY11" fmla="*/ 879030 h 2286001"/>
                <a:gd name="connsiteX12" fmla="*/ 3166459 w 3166459"/>
                <a:gd name="connsiteY12" fmla="*/ 0 h 22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6459" h="2286001">
                  <a:moveTo>
                    <a:pt x="3166459" y="0"/>
                  </a:moveTo>
                  <a:cubicBezTo>
                    <a:pt x="3166459" y="1183616"/>
                    <a:pt x="2266919" y="2157132"/>
                    <a:pt x="1114190" y="2274198"/>
                  </a:cubicBezTo>
                  <a:lnTo>
                    <a:pt x="880484" y="2285999"/>
                  </a:lnTo>
                  <a:lnTo>
                    <a:pt x="880459" y="2286001"/>
                  </a:lnTo>
                  <a:cubicBezTo>
                    <a:pt x="485299" y="2286001"/>
                    <a:pt x="146254" y="1710295"/>
                    <a:pt x="1429" y="889815"/>
                  </a:cubicBezTo>
                  <a:lnTo>
                    <a:pt x="0" y="880460"/>
                  </a:lnTo>
                  <a:lnTo>
                    <a:pt x="200673" y="911111"/>
                  </a:lnTo>
                  <a:cubicBezTo>
                    <a:pt x="415417" y="938985"/>
                    <a:pt x="643736" y="954001"/>
                    <a:pt x="880459" y="954001"/>
                  </a:cubicBezTo>
                  <a:cubicBezTo>
                    <a:pt x="1117182" y="954001"/>
                    <a:pt x="1345501" y="938985"/>
                    <a:pt x="1560245" y="911111"/>
                  </a:cubicBezTo>
                  <a:lnTo>
                    <a:pt x="1760918" y="880460"/>
                  </a:lnTo>
                  <a:lnTo>
                    <a:pt x="1760918" y="880459"/>
                  </a:lnTo>
                  <a:lnTo>
                    <a:pt x="1770273" y="879030"/>
                  </a:lnTo>
                  <a:cubicBezTo>
                    <a:pt x="2590753" y="734205"/>
                    <a:pt x="3166459" y="395160"/>
                    <a:pt x="3166459" y="0"/>
                  </a:cubicBezTo>
                  <a:close/>
                </a:path>
              </a:pathLst>
            </a:custGeom>
            <a:solidFill>
              <a:srgbClr val="1AEEA7"/>
            </a:solidFill>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TextBox 34">
              <a:extLst>
                <a:ext uri="{FF2B5EF4-FFF2-40B4-BE49-F238E27FC236}">
                  <a16:creationId xmlns:a16="http://schemas.microsoft.com/office/drawing/2014/main" id="{17FC1D42-8E13-292B-0868-4796B181C97C}"/>
                </a:ext>
              </a:extLst>
            </p:cNvPr>
            <p:cNvSpPr txBox="1"/>
            <p:nvPr/>
          </p:nvSpPr>
          <p:spPr>
            <a:xfrm>
              <a:off x="5964964" y="4389566"/>
              <a:ext cx="1029926" cy="769441"/>
            </a:xfrm>
            <a:prstGeom prst="rect">
              <a:avLst/>
            </a:prstGeom>
            <a:noFill/>
          </p:spPr>
          <p:txBody>
            <a:bodyPr wrap="square" rtlCol="0">
              <a:spAutoFit/>
            </a:bodyPr>
            <a:lstStyle/>
            <a:p>
              <a:r>
                <a:rPr lang="en-IN" sz="4400" dirty="0">
                  <a:latin typeface="Algerian" panose="04020705040A02060702" pitchFamily="82" charset="0"/>
                </a:rPr>
                <a:t>03</a:t>
              </a:r>
            </a:p>
          </p:txBody>
        </p:sp>
      </p:grpSp>
      <p:sp>
        <p:nvSpPr>
          <p:cNvPr id="36" name="TextBox 35">
            <a:extLst>
              <a:ext uri="{FF2B5EF4-FFF2-40B4-BE49-F238E27FC236}">
                <a16:creationId xmlns:a16="http://schemas.microsoft.com/office/drawing/2014/main" id="{4AA046B8-CB3A-ABC9-0839-AFDF4C99DFCE}"/>
              </a:ext>
            </a:extLst>
          </p:cNvPr>
          <p:cNvSpPr txBox="1"/>
          <p:nvPr/>
        </p:nvSpPr>
        <p:spPr>
          <a:xfrm>
            <a:off x="6896336" y="2438837"/>
            <a:ext cx="1029926" cy="769441"/>
          </a:xfrm>
          <a:prstGeom prst="rect">
            <a:avLst/>
          </a:prstGeom>
          <a:noFill/>
        </p:spPr>
        <p:txBody>
          <a:bodyPr wrap="square" rtlCol="0">
            <a:spAutoFit/>
          </a:bodyPr>
          <a:lstStyle/>
          <a:p>
            <a:r>
              <a:rPr lang="en-IN" sz="4400" dirty="0">
                <a:latin typeface="Algerian" panose="04020705040A02060702" pitchFamily="82" charset="0"/>
              </a:rPr>
              <a:t>04</a:t>
            </a:r>
          </a:p>
        </p:txBody>
      </p:sp>
      <p:grpSp>
        <p:nvGrpSpPr>
          <p:cNvPr id="54" name="Group 53">
            <a:extLst>
              <a:ext uri="{FF2B5EF4-FFF2-40B4-BE49-F238E27FC236}">
                <a16:creationId xmlns:a16="http://schemas.microsoft.com/office/drawing/2014/main" id="{5882DAB8-3DB2-5F1C-CC15-E9B7927E7D6F}"/>
              </a:ext>
            </a:extLst>
          </p:cNvPr>
          <p:cNvGrpSpPr/>
          <p:nvPr/>
        </p:nvGrpSpPr>
        <p:grpSpPr>
          <a:xfrm>
            <a:off x="587241" y="4003691"/>
            <a:ext cx="7315200" cy="732869"/>
            <a:chOff x="587241" y="4003691"/>
            <a:chExt cx="7315200" cy="732869"/>
          </a:xfrm>
        </p:grpSpPr>
        <p:sp>
          <p:nvSpPr>
            <p:cNvPr id="38" name="TextBox 37">
              <a:extLst>
                <a:ext uri="{FF2B5EF4-FFF2-40B4-BE49-F238E27FC236}">
                  <a16:creationId xmlns:a16="http://schemas.microsoft.com/office/drawing/2014/main" id="{E9EBE267-096C-F168-1CC1-9FB7A0479210}"/>
                </a:ext>
              </a:extLst>
            </p:cNvPr>
            <p:cNvSpPr txBox="1"/>
            <p:nvPr/>
          </p:nvSpPr>
          <p:spPr>
            <a:xfrm>
              <a:off x="587241" y="4367228"/>
              <a:ext cx="7315200" cy="369332"/>
            </a:xfrm>
            <a:prstGeom prst="rect">
              <a:avLst/>
            </a:prstGeom>
            <a:noFill/>
          </p:spPr>
          <p:txBody>
            <a:bodyPr wrap="square">
              <a:spAutoFit/>
            </a:bodyPr>
            <a:lstStyle/>
            <a:p>
              <a:r>
                <a:rPr lang="en-US" dirty="0">
                  <a:solidFill>
                    <a:schemeClr val="bg1"/>
                  </a:solidFill>
                </a:rPr>
                <a:t>Selects and Copies Messages</a:t>
              </a:r>
              <a:endParaRPr lang="en-IN" dirty="0">
                <a:solidFill>
                  <a:schemeClr val="bg1"/>
                </a:solidFill>
              </a:endParaRPr>
            </a:p>
          </p:txBody>
        </p:sp>
        <p:sp>
          <p:nvSpPr>
            <p:cNvPr id="40" name="Text 7">
              <a:extLst>
                <a:ext uri="{FF2B5EF4-FFF2-40B4-BE49-F238E27FC236}">
                  <a16:creationId xmlns:a16="http://schemas.microsoft.com/office/drawing/2014/main" id="{D509F1C3-CAE8-C002-400B-EE60ABA5AC81}"/>
                </a:ext>
              </a:extLst>
            </p:cNvPr>
            <p:cNvSpPr/>
            <p:nvPr/>
          </p:nvSpPr>
          <p:spPr>
            <a:xfrm>
              <a:off x="951303" y="4003691"/>
              <a:ext cx="2966085" cy="370642"/>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Chat Extraction</a:t>
              </a:r>
              <a:endParaRPr lang="en-US" sz="2300" dirty="0"/>
            </a:p>
          </p:txBody>
        </p:sp>
      </p:grpSp>
      <p:sp>
        <p:nvSpPr>
          <p:cNvPr id="42" name="Text 8">
            <a:extLst>
              <a:ext uri="{FF2B5EF4-FFF2-40B4-BE49-F238E27FC236}">
                <a16:creationId xmlns:a16="http://schemas.microsoft.com/office/drawing/2014/main" id="{C836E693-FD55-7802-3651-20A7B37AD8F5}"/>
              </a:ext>
            </a:extLst>
          </p:cNvPr>
          <p:cNvSpPr/>
          <p:nvPr/>
        </p:nvSpPr>
        <p:spPr>
          <a:xfrm>
            <a:off x="-1642388" y="5167720"/>
            <a:ext cx="6827758" cy="361474"/>
          </a:xfrm>
          <a:prstGeom prst="rect">
            <a:avLst/>
          </a:prstGeom>
          <a:noFill/>
          <a:ln/>
        </p:spPr>
        <p:txBody>
          <a:bodyPr wrap="none" lIns="0" tIns="0" rIns="0" bIns="0" rtlCol="0" anchor="t"/>
          <a:lstStyle/>
          <a:p>
            <a:pPr marL="0" indent="0" algn="l">
              <a:lnSpc>
                <a:spcPts val="2800"/>
              </a:lnSpc>
              <a:buNone/>
            </a:pPr>
            <a:r>
              <a:rPr lang="en-US" sz="1750" kern="0" spc="-36" dirty="0">
                <a:solidFill>
                  <a:srgbClr val="E0D6DE"/>
                </a:solidFill>
                <a:latin typeface="Inter" pitchFamily="34" charset="0"/>
                <a:ea typeface="Inter" pitchFamily="34" charset="-122"/>
                <a:cs typeface="Inter" pitchFamily="34" charset="-120"/>
              </a:rPr>
              <a:t>S</a:t>
            </a:r>
            <a:endParaRPr lang="en-US" sz="1750" dirty="0"/>
          </a:p>
        </p:txBody>
      </p:sp>
      <p:grpSp>
        <p:nvGrpSpPr>
          <p:cNvPr id="55" name="Group 54">
            <a:extLst>
              <a:ext uri="{FF2B5EF4-FFF2-40B4-BE49-F238E27FC236}">
                <a16:creationId xmlns:a16="http://schemas.microsoft.com/office/drawing/2014/main" id="{5E634830-F8AD-3525-304F-E4D8A6D7D53C}"/>
              </a:ext>
            </a:extLst>
          </p:cNvPr>
          <p:cNvGrpSpPr/>
          <p:nvPr/>
        </p:nvGrpSpPr>
        <p:grpSpPr>
          <a:xfrm>
            <a:off x="8457309" y="1449141"/>
            <a:ext cx="2530731" cy="739974"/>
            <a:chOff x="8457309" y="1449141"/>
            <a:chExt cx="7622274" cy="739974"/>
          </a:xfrm>
        </p:grpSpPr>
        <p:sp>
          <p:nvSpPr>
            <p:cNvPr id="43" name="TextBox 42">
              <a:extLst>
                <a:ext uri="{FF2B5EF4-FFF2-40B4-BE49-F238E27FC236}">
                  <a16:creationId xmlns:a16="http://schemas.microsoft.com/office/drawing/2014/main" id="{D12B84DD-4E40-F980-C671-444944193556}"/>
                </a:ext>
              </a:extLst>
            </p:cNvPr>
            <p:cNvSpPr txBox="1"/>
            <p:nvPr/>
          </p:nvSpPr>
          <p:spPr>
            <a:xfrm>
              <a:off x="8764383" y="1819783"/>
              <a:ext cx="7315200" cy="369332"/>
            </a:xfrm>
            <a:prstGeom prst="rect">
              <a:avLst/>
            </a:prstGeom>
            <a:noFill/>
          </p:spPr>
          <p:txBody>
            <a:bodyPr wrap="square">
              <a:spAutoFit/>
            </a:bodyPr>
            <a:lstStyle/>
            <a:p>
              <a:r>
                <a:rPr lang="en-US" dirty="0">
                  <a:solidFill>
                    <a:schemeClr val="bg1"/>
                  </a:solidFill>
                </a:rPr>
                <a:t>Uses Open AI</a:t>
              </a:r>
              <a:endParaRPr lang="en-IN" dirty="0">
                <a:solidFill>
                  <a:schemeClr val="bg1"/>
                </a:solidFill>
              </a:endParaRPr>
            </a:p>
          </p:txBody>
        </p:sp>
        <p:sp>
          <p:nvSpPr>
            <p:cNvPr id="45" name="Text 3">
              <a:extLst>
                <a:ext uri="{FF2B5EF4-FFF2-40B4-BE49-F238E27FC236}">
                  <a16:creationId xmlns:a16="http://schemas.microsoft.com/office/drawing/2014/main" id="{4A4D3E68-ED9C-42B5-0F15-5AB62E4BFADF}"/>
                </a:ext>
              </a:extLst>
            </p:cNvPr>
            <p:cNvSpPr/>
            <p:nvPr/>
          </p:nvSpPr>
          <p:spPr>
            <a:xfrm>
              <a:off x="8457309" y="1449141"/>
              <a:ext cx="3090982" cy="370642"/>
            </a:xfrm>
            <a:prstGeom prst="rect">
              <a:avLst/>
            </a:prstGeom>
            <a:noFill/>
            <a:ln/>
          </p:spPr>
          <p:txBody>
            <a:bodyPr wrap="none" lIns="0" tIns="0" rIns="0" bIns="0" rtlCol="0" anchor="t"/>
            <a:lstStyle/>
            <a:p>
              <a:pPr>
                <a:lnSpc>
                  <a:spcPts val="2900"/>
                </a:lnSpc>
              </a:pPr>
              <a:r>
                <a:rPr lang="en-US" sz="2300" b="1" kern="0" spc="-47" dirty="0">
                  <a:solidFill>
                    <a:srgbClr val="E0D6DE"/>
                  </a:solidFill>
                  <a:latin typeface="Petrona Bold" pitchFamily="34" charset="0"/>
                  <a:ea typeface="Petrona Bold" pitchFamily="34" charset="-122"/>
                </a:rPr>
                <a:t>AI chat processing</a:t>
              </a:r>
              <a:endParaRPr lang="en-US" sz="2300" dirty="0"/>
            </a:p>
          </p:txBody>
        </p:sp>
      </p:grpSp>
      <p:grpSp>
        <p:nvGrpSpPr>
          <p:cNvPr id="53" name="Group 52">
            <a:extLst>
              <a:ext uri="{FF2B5EF4-FFF2-40B4-BE49-F238E27FC236}">
                <a16:creationId xmlns:a16="http://schemas.microsoft.com/office/drawing/2014/main" id="{B82E6470-D700-AD13-A4AB-2DF21BB1A0EF}"/>
              </a:ext>
            </a:extLst>
          </p:cNvPr>
          <p:cNvGrpSpPr/>
          <p:nvPr/>
        </p:nvGrpSpPr>
        <p:grpSpPr>
          <a:xfrm>
            <a:off x="259788" y="1436818"/>
            <a:ext cx="7315200" cy="732214"/>
            <a:chOff x="259788" y="1436818"/>
            <a:chExt cx="7315200" cy="732214"/>
          </a:xfrm>
        </p:grpSpPr>
        <p:sp>
          <p:nvSpPr>
            <p:cNvPr id="37" name="Text 3">
              <a:extLst>
                <a:ext uri="{FF2B5EF4-FFF2-40B4-BE49-F238E27FC236}">
                  <a16:creationId xmlns:a16="http://schemas.microsoft.com/office/drawing/2014/main" id="{CD7D24C2-1730-9746-E098-FF883742D5D4}"/>
                </a:ext>
              </a:extLst>
            </p:cNvPr>
            <p:cNvSpPr/>
            <p:nvPr/>
          </p:nvSpPr>
          <p:spPr>
            <a:xfrm>
              <a:off x="693256" y="1436818"/>
              <a:ext cx="3090982" cy="370642"/>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Mouse Position Tracker</a:t>
              </a:r>
              <a:endParaRPr lang="en-US" sz="2300" dirty="0"/>
            </a:p>
          </p:txBody>
        </p:sp>
        <p:sp>
          <p:nvSpPr>
            <p:cNvPr id="46" name="TextBox 45">
              <a:extLst>
                <a:ext uri="{FF2B5EF4-FFF2-40B4-BE49-F238E27FC236}">
                  <a16:creationId xmlns:a16="http://schemas.microsoft.com/office/drawing/2014/main" id="{DB5D0643-674A-23A2-62E5-7D2B76808368}"/>
                </a:ext>
              </a:extLst>
            </p:cNvPr>
            <p:cNvSpPr txBox="1"/>
            <p:nvPr/>
          </p:nvSpPr>
          <p:spPr>
            <a:xfrm>
              <a:off x="259788" y="1799700"/>
              <a:ext cx="7315200" cy="369332"/>
            </a:xfrm>
            <a:prstGeom prst="rect">
              <a:avLst/>
            </a:prstGeom>
            <a:noFill/>
          </p:spPr>
          <p:txBody>
            <a:bodyPr wrap="square">
              <a:spAutoFit/>
            </a:bodyPr>
            <a:lstStyle/>
            <a:p>
              <a:r>
                <a:rPr lang="en-US" dirty="0">
                  <a:solidFill>
                    <a:schemeClr val="bg1"/>
                  </a:solidFill>
                </a:rPr>
                <a:t>Detects chat box and message area</a:t>
              </a:r>
              <a:endParaRPr lang="en-IN" dirty="0">
                <a:solidFill>
                  <a:schemeClr val="bg1"/>
                </a:solidFill>
              </a:endParaRPr>
            </a:p>
          </p:txBody>
        </p:sp>
      </p:grpSp>
      <p:grpSp>
        <p:nvGrpSpPr>
          <p:cNvPr id="56" name="Group 55">
            <a:extLst>
              <a:ext uri="{FF2B5EF4-FFF2-40B4-BE49-F238E27FC236}">
                <a16:creationId xmlns:a16="http://schemas.microsoft.com/office/drawing/2014/main" id="{E22F8559-E742-C409-8296-6E6BD78B9FA0}"/>
              </a:ext>
            </a:extLst>
          </p:cNvPr>
          <p:cNvGrpSpPr/>
          <p:nvPr/>
        </p:nvGrpSpPr>
        <p:grpSpPr>
          <a:xfrm>
            <a:off x="8457310" y="4003691"/>
            <a:ext cx="2783388" cy="746380"/>
            <a:chOff x="8457309" y="4003691"/>
            <a:chExt cx="7395245" cy="746380"/>
          </a:xfrm>
        </p:grpSpPr>
        <p:sp>
          <p:nvSpPr>
            <p:cNvPr id="44" name="Text 3">
              <a:extLst>
                <a:ext uri="{FF2B5EF4-FFF2-40B4-BE49-F238E27FC236}">
                  <a16:creationId xmlns:a16="http://schemas.microsoft.com/office/drawing/2014/main" id="{BAAFDD03-93E6-16B3-B56D-3E3752560438}"/>
                </a:ext>
              </a:extLst>
            </p:cNvPr>
            <p:cNvSpPr/>
            <p:nvPr/>
          </p:nvSpPr>
          <p:spPr>
            <a:xfrm>
              <a:off x="8457309" y="4003691"/>
              <a:ext cx="3090982" cy="370642"/>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Automated Reply</a:t>
              </a:r>
              <a:endParaRPr lang="en-US" sz="2300" dirty="0"/>
            </a:p>
          </p:txBody>
        </p:sp>
        <p:sp>
          <p:nvSpPr>
            <p:cNvPr id="47" name="TextBox 46">
              <a:extLst>
                <a:ext uri="{FF2B5EF4-FFF2-40B4-BE49-F238E27FC236}">
                  <a16:creationId xmlns:a16="http://schemas.microsoft.com/office/drawing/2014/main" id="{178B1BEE-4B3F-3848-E56E-CDC4C819C18D}"/>
                </a:ext>
              </a:extLst>
            </p:cNvPr>
            <p:cNvSpPr txBox="1"/>
            <p:nvPr/>
          </p:nvSpPr>
          <p:spPr>
            <a:xfrm>
              <a:off x="8537354" y="4380739"/>
              <a:ext cx="7315200" cy="369332"/>
            </a:xfrm>
            <a:prstGeom prst="rect">
              <a:avLst/>
            </a:prstGeom>
            <a:noFill/>
          </p:spPr>
          <p:txBody>
            <a:bodyPr wrap="square">
              <a:spAutoFit/>
            </a:bodyPr>
            <a:lstStyle/>
            <a:p>
              <a:r>
                <a:rPr lang="en-US" dirty="0">
                  <a:solidFill>
                    <a:schemeClr val="bg1"/>
                  </a:solidFill>
                </a:rPr>
                <a:t>Pastes and Sends</a:t>
              </a:r>
              <a:endParaRPr lang="en-IN" dirty="0">
                <a:solidFill>
                  <a:schemeClr val="bg1"/>
                </a:solidFill>
              </a:endParaRPr>
            </a:p>
          </p:txBody>
        </p:sp>
      </p:grpSp>
      <p:grpSp>
        <p:nvGrpSpPr>
          <p:cNvPr id="52" name="Group 51">
            <a:extLst>
              <a:ext uri="{FF2B5EF4-FFF2-40B4-BE49-F238E27FC236}">
                <a16:creationId xmlns:a16="http://schemas.microsoft.com/office/drawing/2014/main" id="{405CA707-BBE8-A0AC-8586-CDEBD51F481A}"/>
              </a:ext>
            </a:extLst>
          </p:cNvPr>
          <p:cNvGrpSpPr/>
          <p:nvPr/>
        </p:nvGrpSpPr>
        <p:grpSpPr>
          <a:xfrm>
            <a:off x="5828069" y="1022553"/>
            <a:ext cx="2286001" cy="3166459"/>
            <a:chOff x="5828069" y="1022553"/>
            <a:chExt cx="2286001" cy="3166459"/>
          </a:xfrm>
        </p:grpSpPr>
        <p:sp>
          <p:nvSpPr>
            <p:cNvPr id="27" name="Freeform: Shape 26">
              <a:extLst>
                <a:ext uri="{FF2B5EF4-FFF2-40B4-BE49-F238E27FC236}">
                  <a16:creationId xmlns:a16="http://schemas.microsoft.com/office/drawing/2014/main" id="{A3F70DB7-4EB0-67D5-6300-05421FE1BBD5}"/>
                </a:ext>
              </a:extLst>
            </p:cNvPr>
            <p:cNvSpPr>
              <a:spLocks/>
            </p:cNvSpPr>
            <p:nvPr/>
          </p:nvSpPr>
          <p:spPr>
            <a:xfrm>
              <a:off x="5828069" y="1022553"/>
              <a:ext cx="2286001" cy="3166459"/>
            </a:xfrm>
            <a:custGeom>
              <a:avLst/>
              <a:gdLst>
                <a:gd name="connsiteX0" fmla="*/ 0 w 2286001"/>
                <a:gd name="connsiteY0" fmla="*/ 0 h 3166459"/>
                <a:gd name="connsiteX1" fmla="*/ 2274198 w 2286001"/>
                <a:gd name="connsiteY1" fmla="*/ 2052270 h 3166459"/>
                <a:gd name="connsiteX2" fmla="*/ 2285999 w 2286001"/>
                <a:gd name="connsiteY2" fmla="*/ 2285976 h 3166459"/>
                <a:gd name="connsiteX3" fmla="*/ 2286001 w 2286001"/>
                <a:gd name="connsiteY3" fmla="*/ 2286000 h 3166459"/>
                <a:gd name="connsiteX4" fmla="*/ 889815 w 2286001"/>
                <a:gd name="connsiteY4" fmla="*/ 3165030 h 3166459"/>
                <a:gd name="connsiteX5" fmla="*/ 880460 w 2286001"/>
                <a:gd name="connsiteY5" fmla="*/ 3166459 h 3166459"/>
                <a:gd name="connsiteX6" fmla="*/ 911111 w 2286001"/>
                <a:gd name="connsiteY6" fmla="*/ 2965786 h 3166459"/>
                <a:gd name="connsiteX7" fmla="*/ 954001 w 2286001"/>
                <a:gd name="connsiteY7" fmla="*/ 2286000 h 3166459"/>
                <a:gd name="connsiteX8" fmla="*/ 911111 w 2286001"/>
                <a:gd name="connsiteY8" fmla="*/ 1606214 h 3166459"/>
                <a:gd name="connsiteX9" fmla="*/ 880460 w 2286001"/>
                <a:gd name="connsiteY9" fmla="*/ 1405541 h 3166459"/>
                <a:gd name="connsiteX10" fmla="*/ 880459 w 2286001"/>
                <a:gd name="connsiteY10" fmla="*/ 1405541 h 3166459"/>
                <a:gd name="connsiteX11" fmla="*/ 879030 w 2286001"/>
                <a:gd name="connsiteY11" fmla="*/ 1396186 h 3166459"/>
                <a:gd name="connsiteX12" fmla="*/ 0 w 2286001"/>
                <a:gd name="connsiteY12" fmla="*/ 0 h 316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1" h="3166459">
                  <a:moveTo>
                    <a:pt x="0" y="0"/>
                  </a:moveTo>
                  <a:cubicBezTo>
                    <a:pt x="1183616" y="0"/>
                    <a:pt x="2157132" y="899540"/>
                    <a:pt x="2274198" y="2052270"/>
                  </a:cubicBezTo>
                  <a:lnTo>
                    <a:pt x="2285999" y="2285976"/>
                  </a:lnTo>
                  <a:lnTo>
                    <a:pt x="2286001" y="2286000"/>
                  </a:lnTo>
                  <a:cubicBezTo>
                    <a:pt x="2286001" y="2681160"/>
                    <a:pt x="1710295" y="3020205"/>
                    <a:pt x="889815" y="3165030"/>
                  </a:cubicBezTo>
                  <a:lnTo>
                    <a:pt x="880460" y="3166459"/>
                  </a:lnTo>
                  <a:lnTo>
                    <a:pt x="911111" y="2965786"/>
                  </a:lnTo>
                  <a:cubicBezTo>
                    <a:pt x="938985" y="2751042"/>
                    <a:pt x="954001" y="2522723"/>
                    <a:pt x="954001" y="2286000"/>
                  </a:cubicBezTo>
                  <a:cubicBezTo>
                    <a:pt x="954001" y="2049277"/>
                    <a:pt x="938985" y="1820958"/>
                    <a:pt x="911111" y="1606214"/>
                  </a:cubicBezTo>
                  <a:lnTo>
                    <a:pt x="880460" y="1405541"/>
                  </a:lnTo>
                  <a:lnTo>
                    <a:pt x="880459" y="1405541"/>
                  </a:lnTo>
                  <a:lnTo>
                    <a:pt x="879030" y="1396186"/>
                  </a:lnTo>
                  <a:cubicBezTo>
                    <a:pt x="734205" y="575706"/>
                    <a:pt x="395160" y="0"/>
                    <a:pt x="0" y="0"/>
                  </a:cubicBezTo>
                  <a:close/>
                </a:path>
              </a:pathLst>
            </a:custGeom>
            <a:solidFill>
              <a:srgbClr val="26AFDA"/>
            </a:solidFill>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1" name="TextBox 50">
              <a:extLst>
                <a:ext uri="{FF2B5EF4-FFF2-40B4-BE49-F238E27FC236}">
                  <a16:creationId xmlns:a16="http://schemas.microsoft.com/office/drawing/2014/main" id="{EC0B85E2-E60C-402D-E3A8-9F64CD46CE10}"/>
                </a:ext>
              </a:extLst>
            </p:cNvPr>
            <p:cNvSpPr txBox="1"/>
            <p:nvPr/>
          </p:nvSpPr>
          <p:spPr>
            <a:xfrm>
              <a:off x="6921288" y="2426714"/>
              <a:ext cx="1029926" cy="769441"/>
            </a:xfrm>
            <a:prstGeom prst="rect">
              <a:avLst/>
            </a:prstGeom>
            <a:noFill/>
          </p:spPr>
          <p:txBody>
            <a:bodyPr wrap="square" rtlCol="0">
              <a:spAutoFit/>
            </a:bodyPr>
            <a:lstStyle/>
            <a:p>
              <a:r>
                <a:rPr lang="en-IN" sz="4400" dirty="0">
                  <a:latin typeface="Algerian" panose="04020705040A02060702" pitchFamily="82" charset="0"/>
                </a:rPr>
                <a:t>04</a:t>
              </a:r>
            </a:p>
          </p:txBody>
        </p:sp>
      </p:grpSp>
    </p:spTree>
    <p:extLst>
      <p:ext uri="{BB962C8B-B14F-4D97-AF65-F5344CB8AC3E}">
        <p14:creationId xmlns:p14="http://schemas.microsoft.com/office/powerpoint/2010/main" val="36723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000" fill="hold"/>
                                        <p:tgtEl>
                                          <p:spTgt spid="48"/>
                                        </p:tgtEl>
                                        <p:attrNameLst>
                                          <p:attrName>ppt_x</p:attrName>
                                        </p:attrNameLst>
                                      </p:cBhvr>
                                      <p:tavLst>
                                        <p:tav tm="0">
                                          <p:val>
                                            <p:strVal val="0-#ppt_w/2"/>
                                          </p:val>
                                        </p:tav>
                                        <p:tav tm="100000">
                                          <p:val>
                                            <p:strVal val="#ppt_x"/>
                                          </p:val>
                                        </p:tav>
                                      </p:tavLst>
                                    </p:anim>
                                    <p:anim calcmode="lin" valueType="num">
                                      <p:cBhvr additive="base">
                                        <p:cTn id="12" dur="10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ppt_x</p:attrName>
                                        </p:attrNameLst>
                                      </p:cBhvr>
                                      <p:tavLst>
                                        <p:tav tm="0">
                                          <p:val>
                                            <p:strVal val="1+#ppt_w/2"/>
                                          </p:val>
                                        </p:tav>
                                        <p:tav tm="100000">
                                          <p:val>
                                            <p:strVal val="#ppt_x"/>
                                          </p:val>
                                        </p:tav>
                                      </p:tavLst>
                                    </p:anim>
                                    <p:anim calcmode="lin" valueType="num">
                                      <p:cBhvr additive="base">
                                        <p:cTn id="20" dur="10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1000" fill="hold"/>
                                        <p:tgtEl>
                                          <p:spTgt spid="36"/>
                                        </p:tgtEl>
                                        <p:attrNameLst>
                                          <p:attrName>ppt_x</p:attrName>
                                        </p:attrNameLst>
                                      </p:cBhvr>
                                      <p:tavLst>
                                        <p:tav tm="0">
                                          <p:val>
                                            <p:strVal val="#ppt_x"/>
                                          </p:val>
                                        </p:tav>
                                        <p:tav tm="100000">
                                          <p:val>
                                            <p:strVal val="#ppt_x"/>
                                          </p:val>
                                        </p:tav>
                                      </p:tavLst>
                                    </p:anim>
                                    <p:anim calcmode="lin" valueType="num">
                                      <p:cBhvr additive="base">
                                        <p:cTn id="24" dur="10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1000" fill="hold"/>
                                        <p:tgtEl>
                                          <p:spTgt spid="54"/>
                                        </p:tgtEl>
                                        <p:attrNameLst>
                                          <p:attrName>ppt_x</p:attrName>
                                        </p:attrNameLst>
                                      </p:cBhvr>
                                      <p:tavLst>
                                        <p:tav tm="0">
                                          <p:val>
                                            <p:strVal val="0-#ppt_w/2"/>
                                          </p:val>
                                        </p:tav>
                                        <p:tav tm="100000">
                                          <p:val>
                                            <p:strVal val="#ppt_x"/>
                                          </p:val>
                                        </p:tav>
                                      </p:tavLst>
                                    </p:anim>
                                    <p:anim calcmode="lin" valueType="num">
                                      <p:cBhvr additive="base">
                                        <p:cTn id="28" dur="10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000" fill="hold"/>
                                        <p:tgtEl>
                                          <p:spTgt spid="55"/>
                                        </p:tgtEl>
                                        <p:attrNameLst>
                                          <p:attrName>ppt_x</p:attrName>
                                        </p:attrNameLst>
                                      </p:cBhvr>
                                      <p:tavLst>
                                        <p:tav tm="0">
                                          <p:val>
                                            <p:strVal val="1+#ppt_w/2"/>
                                          </p:val>
                                        </p:tav>
                                        <p:tav tm="100000">
                                          <p:val>
                                            <p:strVal val="#ppt_x"/>
                                          </p:val>
                                        </p:tav>
                                      </p:tavLst>
                                    </p:anim>
                                    <p:anim calcmode="lin" valueType="num">
                                      <p:cBhvr additive="base">
                                        <p:cTn id="32" dur="1000" fill="hold"/>
                                        <p:tgtEl>
                                          <p:spTgt spid="5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1000" fill="hold"/>
                                        <p:tgtEl>
                                          <p:spTgt spid="53"/>
                                        </p:tgtEl>
                                        <p:attrNameLst>
                                          <p:attrName>ppt_x</p:attrName>
                                        </p:attrNameLst>
                                      </p:cBhvr>
                                      <p:tavLst>
                                        <p:tav tm="0">
                                          <p:val>
                                            <p:strVal val="0-#ppt_w/2"/>
                                          </p:val>
                                        </p:tav>
                                        <p:tav tm="100000">
                                          <p:val>
                                            <p:strVal val="#ppt_x"/>
                                          </p:val>
                                        </p:tav>
                                      </p:tavLst>
                                    </p:anim>
                                    <p:anim calcmode="lin" valueType="num">
                                      <p:cBhvr additive="base">
                                        <p:cTn id="36" dur="1000" fill="hold"/>
                                        <p:tgtEl>
                                          <p:spTgt spid="5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1000" fill="hold"/>
                                        <p:tgtEl>
                                          <p:spTgt spid="56"/>
                                        </p:tgtEl>
                                        <p:attrNameLst>
                                          <p:attrName>ppt_x</p:attrName>
                                        </p:attrNameLst>
                                      </p:cBhvr>
                                      <p:tavLst>
                                        <p:tav tm="0">
                                          <p:val>
                                            <p:strVal val="1+#ppt_w/2"/>
                                          </p:val>
                                        </p:tav>
                                        <p:tav tm="100000">
                                          <p:val>
                                            <p:strVal val="#ppt_x"/>
                                          </p:val>
                                        </p:tav>
                                      </p:tavLst>
                                    </p:anim>
                                    <p:anim calcmode="lin" valueType="num">
                                      <p:cBhvr additive="base">
                                        <p:cTn id="40" dur="1000" fill="hold"/>
                                        <p:tgtEl>
                                          <p:spTgt spid="56"/>
                                        </p:tgtEl>
                                        <p:attrNameLst>
                                          <p:attrName>ppt_y</p:attrName>
                                        </p:attrNameLst>
                                      </p:cBhvr>
                                      <p:tavLst>
                                        <p:tav tm="0">
                                          <p:val>
                                            <p:strVal val="#ppt_y"/>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1000" fill="hold"/>
                                        <p:tgtEl>
                                          <p:spTgt spid="52"/>
                                        </p:tgtEl>
                                        <p:attrNameLst>
                                          <p:attrName>ppt_x</p:attrName>
                                        </p:attrNameLst>
                                      </p:cBhvr>
                                      <p:tavLst>
                                        <p:tav tm="0">
                                          <p:val>
                                            <p:strVal val="1+#ppt_w/2"/>
                                          </p:val>
                                        </p:tav>
                                        <p:tav tm="100000">
                                          <p:val>
                                            <p:strVal val="#ppt_x"/>
                                          </p:val>
                                        </p:tav>
                                      </p:tavLst>
                                    </p:anim>
                                    <p:anim calcmode="lin" valueType="num">
                                      <p:cBhvr additive="base">
                                        <p:cTn id="44"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51267" y="1333844"/>
            <a:ext cx="6062844" cy="1466983"/>
          </a:xfrm>
          <a:prstGeom prst="rect">
            <a:avLst/>
          </a:prstGeom>
          <a:noFill/>
          <a:ln/>
        </p:spPr>
        <p:txBody>
          <a:bodyPr wrap="none" lIns="0" tIns="0" rIns="0" bIns="0" rtlCol="0" anchor="t"/>
          <a:lstStyle/>
          <a:p>
            <a:pPr marL="571477" indent="-571477">
              <a:lnSpc>
                <a:spcPts val="4625"/>
              </a:lnSpc>
              <a:buFont typeface="Wingdings" panose="05000000000000000000" pitchFamily="2" charset="2"/>
              <a:buChar char="v"/>
            </a:pPr>
            <a:r>
              <a:rPr lang="en-US" sz="3708" b="1" kern="0" spc="-112" dirty="0">
                <a:solidFill>
                  <a:schemeClr val="accent2">
                    <a:lumMod val="75000"/>
                  </a:schemeClr>
                </a:solidFill>
                <a:latin typeface="Inter Bold" pitchFamily="34" charset="0"/>
                <a:ea typeface="Inter Bold" pitchFamily="34" charset="-122"/>
                <a:cs typeface="Inter Bold" pitchFamily="34" charset="-120"/>
              </a:rPr>
              <a:t>Automated Chatbot with </a:t>
            </a:r>
          </a:p>
          <a:p>
            <a:pPr>
              <a:lnSpc>
                <a:spcPts val="4625"/>
              </a:lnSpc>
            </a:pPr>
            <a:r>
              <a:rPr lang="en-US" sz="3708" b="1" kern="0" spc="-112" dirty="0">
                <a:solidFill>
                  <a:schemeClr val="accent2">
                    <a:lumMod val="75000"/>
                  </a:schemeClr>
                </a:solidFill>
                <a:latin typeface="Inter Bold" pitchFamily="34" charset="0"/>
                <a:ea typeface="Inter Bold" pitchFamily="34" charset="-122"/>
                <a:cs typeface="Inter Bold" pitchFamily="34" charset="-120"/>
              </a:rPr>
              <a:t>   </a:t>
            </a:r>
            <a:r>
              <a:rPr lang="en-US" sz="3708" b="1" kern="0" spc="-112" dirty="0" err="1">
                <a:solidFill>
                  <a:schemeClr val="accent2">
                    <a:lumMod val="75000"/>
                  </a:schemeClr>
                </a:solidFill>
                <a:latin typeface="Inter Bold" pitchFamily="34" charset="0"/>
                <a:ea typeface="Inter Bold" pitchFamily="34" charset="-122"/>
                <a:cs typeface="Inter Bold" pitchFamily="34" charset="-120"/>
              </a:rPr>
              <a:t>PyAutoGUI</a:t>
            </a:r>
            <a:r>
              <a:rPr lang="en-US" sz="3708" b="1" kern="0" spc="-112" dirty="0">
                <a:solidFill>
                  <a:schemeClr val="accent2">
                    <a:lumMod val="75000"/>
                  </a:schemeClr>
                </a:solidFill>
                <a:latin typeface="Inter Bold" pitchFamily="34" charset="0"/>
                <a:ea typeface="Inter Bold" pitchFamily="34" charset="-122"/>
                <a:cs typeface="Inter Bold" pitchFamily="34" charset="-120"/>
              </a:rPr>
              <a:t> &amp; OpenAI</a:t>
            </a:r>
            <a:endParaRPr lang="en-US" sz="3708" dirty="0">
              <a:solidFill>
                <a:schemeClr val="accent2">
                  <a:lumMod val="75000"/>
                </a:schemeClr>
              </a:solidFill>
            </a:endParaRPr>
          </a:p>
        </p:txBody>
      </p:sp>
      <p:sp>
        <p:nvSpPr>
          <p:cNvPr id="3" name="Text 1"/>
          <p:cNvSpPr/>
          <p:nvPr/>
        </p:nvSpPr>
        <p:spPr>
          <a:xfrm>
            <a:off x="6651267" y="3020351"/>
            <a:ext cx="5438514" cy="1466983"/>
          </a:xfrm>
          <a:prstGeom prst="rect">
            <a:avLst/>
          </a:prstGeom>
          <a:noFill/>
          <a:ln/>
        </p:spPr>
        <p:txBody>
          <a:bodyPr wrap="none" lIns="0" tIns="0" rIns="0" bIns="0" rtlCol="0" anchor="t"/>
          <a:lstStyle/>
          <a:p>
            <a:pPr marL="571477" indent="-571477">
              <a:lnSpc>
                <a:spcPts val="4625"/>
              </a:lnSpc>
              <a:buFont typeface="Wingdings" panose="05000000000000000000" pitchFamily="2" charset="2"/>
              <a:buChar char="v"/>
            </a:pPr>
            <a:r>
              <a:rPr lang="en-US" sz="3708" b="1" kern="0" spc="-112" dirty="0">
                <a:solidFill>
                  <a:schemeClr val="accent2">
                    <a:lumMod val="75000"/>
                  </a:schemeClr>
                </a:solidFill>
                <a:latin typeface="Inter Bold" pitchFamily="34" charset="0"/>
                <a:ea typeface="Inter Bold" pitchFamily="34" charset="-122"/>
                <a:cs typeface="Inter Bold" pitchFamily="34" charset="-120"/>
              </a:rPr>
              <a:t>A step-by-step breakdown</a:t>
            </a:r>
          </a:p>
          <a:p>
            <a:pPr>
              <a:lnSpc>
                <a:spcPts val="4625"/>
              </a:lnSpc>
            </a:pPr>
            <a:r>
              <a:rPr lang="en-US" sz="3708" b="1" kern="0" spc="-112" dirty="0">
                <a:solidFill>
                  <a:schemeClr val="accent2">
                    <a:lumMod val="75000"/>
                  </a:schemeClr>
                </a:solidFill>
                <a:latin typeface="Inter Bold" pitchFamily="34" charset="0"/>
                <a:ea typeface="Inter Bold" pitchFamily="34" charset="-122"/>
                <a:cs typeface="Inter Bold" pitchFamily="34" charset="-120"/>
              </a:rPr>
              <a:t> of the Python script</a:t>
            </a:r>
            <a:endParaRPr lang="en-US" sz="3708" dirty="0">
              <a:solidFill>
                <a:schemeClr val="accent2">
                  <a:lumMod val="75000"/>
                </a:schemeClr>
              </a:solidFill>
            </a:endParaRPr>
          </a:p>
        </p:txBody>
      </p:sp>
      <p:sp>
        <p:nvSpPr>
          <p:cNvPr id="4" name="Rectangle 3">
            <a:extLst>
              <a:ext uri="{FF2B5EF4-FFF2-40B4-BE49-F238E27FC236}">
                <a16:creationId xmlns:a16="http://schemas.microsoft.com/office/drawing/2014/main" id="{A983F747-54DA-E03E-76BD-3322399AD2A2}"/>
              </a:ext>
            </a:extLst>
          </p:cNvPr>
          <p:cNvSpPr/>
          <p:nvPr/>
        </p:nvSpPr>
        <p:spPr>
          <a:xfrm>
            <a:off x="10688067" y="6393366"/>
            <a:ext cx="1503933" cy="464634"/>
          </a:xfrm>
          <a:prstGeom prst="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1026" name="Picture 2" descr="Story pin image">
            <a:extLst>
              <a:ext uri="{FF2B5EF4-FFF2-40B4-BE49-F238E27FC236}">
                <a16:creationId xmlns:a16="http://schemas.microsoft.com/office/drawing/2014/main" id="{B2D3DFC8-8588-E5EA-17FD-23921D4F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062843" cy="6872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8EA47-1170-5F32-420C-09A62B67B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375" y="419581"/>
            <a:ext cx="7235012" cy="5833641"/>
          </a:xfrm>
          <a:prstGeom prst="rect">
            <a:avLst/>
          </a:prstGeom>
        </p:spPr>
      </p:pic>
      <p:sp>
        <p:nvSpPr>
          <p:cNvPr id="4" name="Rectangle 3">
            <a:extLst>
              <a:ext uri="{FF2B5EF4-FFF2-40B4-BE49-F238E27FC236}">
                <a16:creationId xmlns:a16="http://schemas.microsoft.com/office/drawing/2014/main" id="{01293E59-F2DF-3767-AE20-3B8CA20087AC}"/>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5" name="TextBox 4">
            <a:extLst>
              <a:ext uri="{FF2B5EF4-FFF2-40B4-BE49-F238E27FC236}">
                <a16:creationId xmlns:a16="http://schemas.microsoft.com/office/drawing/2014/main" id="{1B6545DA-8606-0214-AB3E-C3F568F00A33}"/>
              </a:ext>
            </a:extLst>
          </p:cNvPr>
          <p:cNvSpPr txBox="1"/>
          <p:nvPr/>
        </p:nvSpPr>
        <p:spPr>
          <a:xfrm>
            <a:off x="509286" y="1678329"/>
            <a:ext cx="2280213" cy="1446550"/>
          </a:xfrm>
          <a:prstGeom prst="rect">
            <a:avLst/>
          </a:prstGeom>
          <a:noFill/>
        </p:spPr>
        <p:txBody>
          <a:bodyPr wrap="square" rtlCol="0">
            <a:spAutoFit/>
          </a:bodyPr>
          <a:lstStyle/>
          <a:p>
            <a:r>
              <a:rPr lang="en-IN" sz="4400" dirty="0">
                <a:solidFill>
                  <a:schemeClr val="bg1"/>
                </a:solidFill>
              </a:rPr>
              <a:t>Flow Chart:-</a:t>
            </a:r>
          </a:p>
        </p:txBody>
      </p:sp>
    </p:spTree>
    <p:extLst>
      <p:ext uri="{BB962C8B-B14F-4D97-AF65-F5344CB8AC3E}">
        <p14:creationId xmlns:p14="http://schemas.microsoft.com/office/powerpoint/2010/main" val="383412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9EE69-F728-802F-0CCE-1E760A99D76C}"/>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5" name="Picture 4">
            <a:extLst>
              <a:ext uri="{FF2B5EF4-FFF2-40B4-BE49-F238E27FC236}">
                <a16:creationId xmlns:a16="http://schemas.microsoft.com/office/drawing/2014/main" id="{9F346D69-CC09-18C2-B893-4C19BBC34197}"/>
              </a:ext>
            </a:extLst>
          </p:cNvPr>
          <p:cNvPicPr>
            <a:picLocks noChangeAspect="1"/>
          </p:cNvPicPr>
          <p:nvPr/>
        </p:nvPicPr>
        <p:blipFill>
          <a:blip r:embed="rId3"/>
          <a:stretch>
            <a:fillRect/>
          </a:stretch>
        </p:blipFill>
        <p:spPr>
          <a:xfrm>
            <a:off x="1" y="0"/>
            <a:ext cx="12191999"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CA1-DAEB-6AC3-0E89-76286B4C8BC4}"/>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5" name="Picture 4">
            <a:extLst>
              <a:ext uri="{FF2B5EF4-FFF2-40B4-BE49-F238E27FC236}">
                <a16:creationId xmlns:a16="http://schemas.microsoft.com/office/drawing/2014/main" id="{FEC76793-1D76-9C31-7D35-6AB5478FB4B6}"/>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961" y="340612"/>
            <a:ext cx="3071614" cy="383977"/>
          </a:xfrm>
          <a:prstGeom prst="rect">
            <a:avLst/>
          </a:prstGeom>
          <a:noFill/>
          <a:ln/>
        </p:spPr>
        <p:txBody>
          <a:bodyPr wrap="none" lIns="0" tIns="0" rIns="0" bIns="0" rtlCol="0" anchor="t"/>
          <a:lstStyle/>
          <a:p>
            <a:pPr>
              <a:lnSpc>
                <a:spcPts val="3000"/>
              </a:lnSpc>
            </a:pPr>
            <a:r>
              <a:rPr lang="en-US" sz="3000" b="1" kern="0" spc="-72" dirty="0">
                <a:solidFill>
                  <a:srgbClr val="000000"/>
                </a:solidFill>
                <a:latin typeface="Inter Bold" pitchFamily="34" charset="0"/>
                <a:ea typeface="Inter Bold" pitchFamily="34" charset="-122"/>
                <a:cs typeface="Inter Bold" pitchFamily="34" charset="-120"/>
              </a:rPr>
              <a:t>Code </a:t>
            </a:r>
            <a:r>
              <a:rPr lang="en-US" sz="3000" b="1" kern="0" spc="-72" dirty="0">
                <a:solidFill>
                  <a:srgbClr val="000000"/>
                </a:solidFill>
                <a:latin typeface="Imprint MT Shadow" panose="04020605060303030202" pitchFamily="82" charset="0"/>
                <a:ea typeface="Inter Bold" pitchFamily="34" charset="-122"/>
                <a:cs typeface="Inter Bold" pitchFamily="34" charset="-120"/>
              </a:rPr>
              <a:t>Explanation:-</a:t>
            </a:r>
            <a:endParaRPr lang="en-US" sz="3000" dirty="0">
              <a:latin typeface="Imprint MT Shadow" panose="04020605060303030202" pitchFamily="82" charset="0"/>
            </a:endParaRPr>
          </a:p>
        </p:txBody>
      </p:sp>
      <p:pic>
        <p:nvPicPr>
          <p:cNvPr id="3" name="Image 0" descr="preencoded.png"/>
          <p:cNvPicPr>
            <a:picLocks noChangeAspect="1"/>
          </p:cNvPicPr>
          <p:nvPr/>
        </p:nvPicPr>
        <p:blipFill>
          <a:blip r:embed="rId3"/>
          <a:stretch>
            <a:fillRect/>
          </a:stretch>
        </p:blipFill>
        <p:spPr>
          <a:xfrm>
            <a:off x="3096381" y="979207"/>
            <a:ext cx="5745238" cy="2449793"/>
          </a:xfrm>
          <a:prstGeom prst="rect">
            <a:avLst/>
          </a:prstGeom>
        </p:spPr>
      </p:pic>
      <p:sp>
        <p:nvSpPr>
          <p:cNvPr id="4" name="Text 1"/>
          <p:cNvSpPr/>
          <p:nvPr/>
        </p:nvSpPr>
        <p:spPr>
          <a:xfrm>
            <a:off x="4241801" y="1331814"/>
            <a:ext cx="7294959" cy="196453"/>
          </a:xfrm>
          <a:prstGeom prst="rect">
            <a:avLst/>
          </a:prstGeom>
          <a:noFill/>
          <a:ln/>
        </p:spPr>
        <p:txBody>
          <a:bodyPr wrap="none" lIns="0" tIns="0" rIns="0" bIns="0" rtlCol="0" anchor="t"/>
          <a:lstStyle/>
          <a:p>
            <a:pPr>
              <a:lnSpc>
                <a:spcPts val="1542"/>
              </a:lnSpc>
            </a:pPr>
            <a:endParaRPr lang="en-US" sz="958" dirty="0"/>
          </a:p>
        </p:txBody>
      </p:sp>
      <p:sp>
        <p:nvSpPr>
          <p:cNvPr id="5" name="Text 2"/>
          <p:cNvSpPr/>
          <p:nvPr/>
        </p:nvSpPr>
        <p:spPr>
          <a:xfrm>
            <a:off x="1468865" y="3823064"/>
            <a:ext cx="1535807" cy="191988"/>
          </a:xfrm>
          <a:prstGeom prst="rect">
            <a:avLst/>
          </a:prstGeom>
          <a:noFill/>
          <a:ln/>
        </p:spPr>
        <p:txBody>
          <a:bodyPr wrap="none" lIns="0" tIns="0" rIns="0" bIns="0" rtlCol="0" anchor="t"/>
          <a:lstStyle/>
          <a:p>
            <a:pPr>
              <a:lnSpc>
                <a:spcPts val="1500"/>
              </a:lnSpc>
            </a:pPr>
            <a:r>
              <a:rPr lang="en-US" sz="2333" b="1" kern="0" spc="-37" dirty="0">
                <a:solidFill>
                  <a:srgbClr val="000000"/>
                </a:solidFill>
                <a:latin typeface="Imprint MT Shadow" panose="04020605060303030202" pitchFamily="82" charset="0"/>
                <a:ea typeface="Inter Bold" pitchFamily="34" charset="-122"/>
                <a:cs typeface="Inter Bold" pitchFamily="34" charset="-120"/>
              </a:rPr>
              <a:t>Core Functions</a:t>
            </a:r>
            <a:endParaRPr lang="en-US" sz="2333" dirty="0">
              <a:latin typeface="Imprint MT Shadow" panose="04020605060303030202" pitchFamily="82" charset="0"/>
            </a:endParaRPr>
          </a:p>
        </p:txBody>
      </p:sp>
      <p:sp>
        <p:nvSpPr>
          <p:cNvPr id="7" name="Text 4"/>
          <p:cNvSpPr/>
          <p:nvPr/>
        </p:nvSpPr>
        <p:spPr>
          <a:xfrm>
            <a:off x="927700" y="4269670"/>
            <a:ext cx="4885432" cy="196453"/>
          </a:xfrm>
          <a:prstGeom prst="rect">
            <a:avLst/>
          </a:prstGeom>
          <a:noFill/>
          <a:ln/>
        </p:spPr>
        <p:txBody>
          <a:bodyPr wrap="none" lIns="0" tIns="0" rIns="0" bIns="0" rtlCol="0" anchor="t"/>
          <a:lstStyle/>
          <a:p>
            <a:pPr marL="238115" indent="-238115">
              <a:lnSpc>
                <a:spcPts val="1542"/>
              </a:lnSpc>
              <a:buFont typeface="Wingdings" panose="05000000000000000000" pitchFamily="2" charset="2"/>
              <a:buChar char="q"/>
            </a:pPr>
            <a:r>
              <a:rPr lang="en-US" sz="1333" b="1" kern="0" spc="-19" dirty="0">
                <a:solidFill>
                  <a:srgbClr val="272525"/>
                </a:solidFill>
                <a:latin typeface="Inter" pitchFamily="34" charset="0"/>
                <a:ea typeface="Inter" pitchFamily="34" charset="-122"/>
                <a:cs typeface="Inter" pitchFamily="34" charset="-120"/>
              </a:rPr>
              <a:t>Import PyAutoGUI:</a:t>
            </a:r>
            <a:r>
              <a:rPr lang="en-US" sz="1333" kern="0" spc="-19" dirty="0">
                <a:solidFill>
                  <a:srgbClr val="272525"/>
                </a:solidFill>
                <a:latin typeface="Inter" pitchFamily="34" charset="0"/>
                <a:ea typeface="Inter" pitchFamily="34" charset="-122"/>
                <a:cs typeface="Inter" pitchFamily="34" charset="-120"/>
              </a:rPr>
              <a:t> Enables GUI automation.</a:t>
            </a:r>
            <a:endParaRPr lang="en-US" sz="1333" dirty="0"/>
          </a:p>
        </p:txBody>
      </p:sp>
      <p:sp>
        <p:nvSpPr>
          <p:cNvPr id="9" name="Text 6"/>
          <p:cNvSpPr/>
          <p:nvPr/>
        </p:nvSpPr>
        <p:spPr>
          <a:xfrm>
            <a:off x="927700" y="4779164"/>
            <a:ext cx="4885432" cy="196453"/>
          </a:xfrm>
          <a:prstGeom prst="rect">
            <a:avLst/>
          </a:prstGeom>
          <a:noFill/>
          <a:ln/>
        </p:spPr>
        <p:txBody>
          <a:bodyPr wrap="none" lIns="0" tIns="0" rIns="0" bIns="0" rtlCol="0" anchor="t"/>
          <a:lstStyle/>
          <a:p>
            <a:pPr marL="238115" indent="-238115">
              <a:lnSpc>
                <a:spcPts val="1542"/>
              </a:lnSpc>
              <a:buFont typeface="Wingdings" panose="05000000000000000000" pitchFamily="2" charset="2"/>
              <a:buChar char="q"/>
            </a:pPr>
            <a:r>
              <a:rPr lang="en-US" sz="1333" b="1" kern="0" spc="-19" dirty="0">
                <a:solidFill>
                  <a:srgbClr val="272525"/>
                </a:solidFill>
                <a:latin typeface="Inter" pitchFamily="34" charset="0"/>
                <a:ea typeface="Inter" pitchFamily="34" charset="-122"/>
                <a:cs typeface="Inter" pitchFamily="34" charset="-120"/>
              </a:rPr>
              <a:t>While True:</a:t>
            </a:r>
            <a:r>
              <a:rPr lang="en-US" sz="1333" kern="0" spc="-19" dirty="0">
                <a:solidFill>
                  <a:srgbClr val="272525"/>
                </a:solidFill>
                <a:latin typeface="Inter" pitchFamily="34" charset="0"/>
                <a:ea typeface="Inter" pitchFamily="34" charset="-122"/>
                <a:cs typeface="Inter" pitchFamily="34" charset="-120"/>
              </a:rPr>
              <a:t> Continuous execution.</a:t>
            </a:r>
            <a:endParaRPr lang="en-US" sz="1333" dirty="0"/>
          </a:p>
        </p:txBody>
      </p:sp>
      <p:sp>
        <p:nvSpPr>
          <p:cNvPr id="11" name="Text 8"/>
          <p:cNvSpPr/>
          <p:nvPr/>
        </p:nvSpPr>
        <p:spPr>
          <a:xfrm>
            <a:off x="927700" y="5245555"/>
            <a:ext cx="4885432" cy="196453"/>
          </a:xfrm>
          <a:prstGeom prst="rect">
            <a:avLst/>
          </a:prstGeom>
          <a:noFill/>
          <a:ln/>
        </p:spPr>
        <p:txBody>
          <a:bodyPr wrap="none" lIns="0" tIns="0" rIns="0" bIns="0" rtlCol="0" anchor="t"/>
          <a:lstStyle/>
          <a:p>
            <a:pPr marL="238115" indent="-238115">
              <a:lnSpc>
                <a:spcPts val="1542"/>
              </a:lnSpc>
              <a:buFont typeface="Wingdings" panose="05000000000000000000" pitchFamily="2" charset="2"/>
              <a:buChar char="q"/>
            </a:pPr>
            <a:r>
              <a:rPr lang="en-US" sz="1333" b="1" kern="0" spc="-19" dirty="0">
                <a:solidFill>
                  <a:srgbClr val="272525"/>
                </a:solidFill>
                <a:latin typeface="Inter" pitchFamily="34" charset="0"/>
                <a:ea typeface="Inter" pitchFamily="34" charset="-122"/>
                <a:cs typeface="Inter" pitchFamily="34" charset="-120"/>
              </a:rPr>
              <a:t>PyAutoGUI.position():</a:t>
            </a:r>
            <a:r>
              <a:rPr lang="en-US" sz="1333" kern="0" spc="-19" dirty="0">
                <a:solidFill>
                  <a:srgbClr val="272525"/>
                </a:solidFill>
                <a:latin typeface="Inter" pitchFamily="34" charset="0"/>
                <a:ea typeface="Inter" pitchFamily="34" charset="-122"/>
                <a:cs typeface="Inter" pitchFamily="34" charset="-120"/>
              </a:rPr>
              <a:t> Tracks mouse position.</a:t>
            </a:r>
            <a:endParaRPr lang="en-US" sz="1333" dirty="0"/>
          </a:p>
        </p:txBody>
      </p:sp>
      <p:sp>
        <p:nvSpPr>
          <p:cNvPr id="13" name="Text 10"/>
          <p:cNvSpPr/>
          <p:nvPr/>
        </p:nvSpPr>
        <p:spPr>
          <a:xfrm>
            <a:off x="927700" y="5732739"/>
            <a:ext cx="4885432" cy="196453"/>
          </a:xfrm>
          <a:prstGeom prst="rect">
            <a:avLst/>
          </a:prstGeom>
          <a:noFill/>
          <a:ln/>
        </p:spPr>
        <p:txBody>
          <a:bodyPr wrap="none" lIns="0" tIns="0" rIns="0" bIns="0" rtlCol="0" anchor="t"/>
          <a:lstStyle/>
          <a:p>
            <a:pPr marL="238115" indent="-238115">
              <a:lnSpc>
                <a:spcPts val="1542"/>
              </a:lnSpc>
              <a:buFont typeface="Wingdings" panose="05000000000000000000" pitchFamily="2" charset="2"/>
              <a:buChar char="q"/>
            </a:pPr>
            <a:r>
              <a:rPr lang="en-US" sz="1333" b="1" kern="0" spc="-19" dirty="0">
                <a:solidFill>
                  <a:srgbClr val="272525"/>
                </a:solidFill>
                <a:latin typeface="Inter" pitchFamily="34" charset="0"/>
                <a:ea typeface="Inter" pitchFamily="34" charset="-122"/>
                <a:cs typeface="Inter" pitchFamily="34" charset="-120"/>
              </a:rPr>
              <a:t>Print(a):</a:t>
            </a:r>
            <a:r>
              <a:rPr lang="en-US" sz="1333" kern="0" spc="-19" dirty="0">
                <a:solidFill>
                  <a:srgbClr val="272525"/>
                </a:solidFill>
                <a:latin typeface="Inter" pitchFamily="34" charset="0"/>
                <a:ea typeface="Inter" pitchFamily="34" charset="-122"/>
                <a:cs typeface="Inter" pitchFamily="34" charset="-120"/>
              </a:rPr>
              <a:t> Shows coordinates.</a:t>
            </a:r>
            <a:endParaRPr lang="en-US" sz="1333" dirty="0"/>
          </a:p>
        </p:txBody>
      </p:sp>
      <p:sp>
        <p:nvSpPr>
          <p:cNvPr id="14" name="Text 11"/>
          <p:cNvSpPr/>
          <p:nvPr/>
        </p:nvSpPr>
        <p:spPr>
          <a:xfrm>
            <a:off x="4859739" y="3821824"/>
            <a:ext cx="1535807" cy="191988"/>
          </a:xfrm>
          <a:prstGeom prst="rect">
            <a:avLst/>
          </a:prstGeom>
          <a:noFill/>
          <a:ln/>
        </p:spPr>
        <p:txBody>
          <a:bodyPr wrap="none" lIns="0" tIns="0" rIns="0" bIns="0" rtlCol="0" anchor="t"/>
          <a:lstStyle/>
          <a:p>
            <a:pPr>
              <a:lnSpc>
                <a:spcPts val="1500"/>
              </a:lnSpc>
            </a:pPr>
            <a:r>
              <a:rPr lang="en-US" sz="2333" b="1" kern="0" spc="-37" dirty="0">
                <a:solidFill>
                  <a:srgbClr val="000000"/>
                </a:solidFill>
                <a:latin typeface="Imprint MT Shadow" panose="04020605060303030202" pitchFamily="82" charset="0"/>
                <a:ea typeface="Inter Bold" pitchFamily="34" charset="-122"/>
                <a:cs typeface="Inter Bold" pitchFamily="34" charset="-120"/>
              </a:rPr>
              <a:t>Program Role</a:t>
            </a:r>
            <a:endParaRPr lang="en-US" sz="2333" dirty="0">
              <a:latin typeface="Imprint MT Shadow" panose="04020605060303030202" pitchFamily="82" charset="0"/>
            </a:endParaRPr>
          </a:p>
        </p:txBody>
      </p:sp>
      <p:sp>
        <p:nvSpPr>
          <p:cNvPr id="18" name="Text 15"/>
          <p:cNvSpPr/>
          <p:nvPr/>
        </p:nvSpPr>
        <p:spPr>
          <a:xfrm>
            <a:off x="4624107" y="4898871"/>
            <a:ext cx="4885432" cy="196453"/>
          </a:xfrm>
          <a:prstGeom prst="rect">
            <a:avLst/>
          </a:prstGeom>
          <a:noFill/>
          <a:ln/>
        </p:spPr>
        <p:txBody>
          <a:bodyPr wrap="none" lIns="0" tIns="0" rIns="0" bIns="0" rtlCol="0" anchor="t"/>
          <a:lstStyle/>
          <a:p>
            <a:pPr marL="285739" indent="-285739">
              <a:lnSpc>
                <a:spcPts val="1542"/>
              </a:lnSpc>
              <a:buFont typeface="Wingdings" panose="05000000000000000000" pitchFamily="2" charset="2"/>
              <a:buChar char="q"/>
            </a:pPr>
            <a:r>
              <a:rPr lang="en-US" sz="1667" kern="0" spc="-19" dirty="0">
                <a:solidFill>
                  <a:srgbClr val="272525"/>
                </a:solidFill>
                <a:latin typeface="Inter" pitchFamily="34" charset="0"/>
                <a:ea typeface="Inter" pitchFamily="34" charset="-122"/>
                <a:cs typeface="Inter" pitchFamily="34" charset="-120"/>
              </a:rPr>
              <a:t>Automate GUI interactions.</a:t>
            </a:r>
            <a:endParaRPr lang="en-US" sz="1667" dirty="0"/>
          </a:p>
        </p:txBody>
      </p:sp>
      <p:sp>
        <p:nvSpPr>
          <p:cNvPr id="20" name="Text 17"/>
          <p:cNvSpPr/>
          <p:nvPr/>
        </p:nvSpPr>
        <p:spPr>
          <a:xfrm>
            <a:off x="4624107" y="5454540"/>
            <a:ext cx="4885432" cy="196453"/>
          </a:xfrm>
          <a:prstGeom prst="rect">
            <a:avLst/>
          </a:prstGeom>
          <a:noFill/>
          <a:ln/>
        </p:spPr>
        <p:txBody>
          <a:bodyPr wrap="none" lIns="0" tIns="0" rIns="0" bIns="0" rtlCol="0" anchor="t"/>
          <a:lstStyle/>
          <a:p>
            <a:pPr marL="285739" indent="-285739">
              <a:lnSpc>
                <a:spcPts val="1542"/>
              </a:lnSpc>
              <a:buFont typeface="Wingdings" panose="05000000000000000000" pitchFamily="2" charset="2"/>
              <a:buChar char="q"/>
            </a:pPr>
            <a:r>
              <a:rPr lang="en-US" sz="1667" kern="0" spc="-19" dirty="0">
                <a:solidFill>
                  <a:srgbClr val="272525"/>
                </a:solidFill>
                <a:latin typeface="Inter" pitchFamily="34" charset="0"/>
                <a:ea typeface="Inter" pitchFamily="34" charset="-122"/>
                <a:cs typeface="Inter" pitchFamily="34" charset="-120"/>
              </a:rPr>
              <a:t>Set precise automation coordinates.</a:t>
            </a:r>
            <a:endParaRPr lang="en-US" sz="1667" dirty="0"/>
          </a:p>
        </p:txBody>
      </p:sp>
      <p:sp>
        <p:nvSpPr>
          <p:cNvPr id="21" name="Text 18"/>
          <p:cNvSpPr/>
          <p:nvPr/>
        </p:nvSpPr>
        <p:spPr>
          <a:xfrm>
            <a:off x="8741635" y="3833850"/>
            <a:ext cx="1535807" cy="191988"/>
          </a:xfrm>
          <a:prstGeom prst="rect">
            <a:avLst/>
          </a:prstGeom>
          <a:noFill/>
          <a:ln/>
        </p:spPr>
        <p:txBody>
          <a:bodyPr wrap="none" lIns="0" tIns="0" rIns="0" bIns="0" rtlCol="0" anchor="t"/>
          <a:lstStyle/>
          <a:p>
            <a:pPr>
              <a:lnSpc>
                <a:spcPts val="1500"/>
              </a:lnSpc>
            </a:pPr>
            <a:r>
              <a:rPr lang="en-US" sz="2667" b="1" kern="0" spc="-37" dirty="0">
                <a:solidFill>
                  <a:srgbClr val="000000"/>
                </a:solidFill>
                <a:latin typeface="Imprint MT Shadow" panose="04020605060303030202" pitchFamily="82" charset="0"/>
                <a:ea typeface="Inter Bold" pitchFamily="34" charset="-122"/>
                <a:cs typeface="Inter Bold" pitchFamily="34" charset="-120"/>
              </a:rPr>
              <a:t>How to Use</a:t>
            </a:r>
            <a:endParaRPr lang="en-US" sz="2667" dirty="0">
              <a:latin typeface="Imprint MT Shadow" panose="04020605060303030202" pitchFamily="82" charset="0"/>
            </a:endParaRPr>
          </a:p>
        </p:txBody>
      </p:sp>
      <p:sp>
        <p:nvSpPr>
          <p:cNvPr id="22" name="Text 19"/>
          <p:cNvSpPr/>
          <p:nvPr/>
        </p:nvSpPr>
        <p:spPr>
          <a:xfrm>
            <a:off x="8741635" y="4355661"/>
            <a:ext cx="5284688" cy="196453"/>
          </a:xfrm>
          <a:prstGeom prst="rect">
            <a:avLst/>
          </a:prstGeom>
          <a:noFill/>
          <a:ln/>
        </p:spPr>
        <p:txBody>
          <a:bodyPr wrap="none" lIns="0" tIns="0" rIns="0" bIns="0" rtlCol="0" anchor="t"/>
          <a:lstStyle/>
          <a:p>
            <a:pPr marL="285739" indent="-285739">
              <a:lnSpc>
                <a:spcPts val="1542"/>
              </a:lnSpc>
              <a:buSzPct val="100000"/>
              <a:buFont typeface="Wingdings" panose="05000000000000000000" pitchFamily="2" charset="2"/>
              <a:buChar char="q"/>
            </a:pPr>
            <a:r>
              <a:rPr lang="en-US" sz="2000" kern="0" spc="-19" dirty="0">
                <a:solidFill>
                  <a:srgbClr val="272525"/>
                </a:solidFill>
                <a:latin typeface="Inter" pitchFamily="34" charset="0"/>
                <a:ea typeface="Inter" pitchFamily="34" charset="-122"/>
                <a:cs typeface="Inter" pitchFamily="34" charset="-120"/>
              </a:rPr>
              <a:t>Run the script.</a:t>
            </a:r>
            <a:endParaRPr lang="en-US" sz="2000" dirty="0"/>
          </a:p>
        </p:txBody>
      </p:sp>
      <p:sp>
        <p:nvSpPr>
          <p:cNvPr id="23" name="Text 20"/>
          <p:cNvSpPr/>
          <p:nvPr/>
        </p:nvSpPr>
        <p:spPr>
          <a:xfrm>
            <a:off x="8741635" y="4595076"/>
            <a:ext cx="5284688" cy="196453"/>
          </a:xfrm>
          <a:prstGeom prst="rect">
            <a:avLst/>
          </a:prstGeom>
          <a:noFill/>
          <a:ln/>
        </p:spPr>
        <p:txBody>
          <a:bodyPr wrap="none" lIns="0" tIns="0" rIns="0" bIns="0" rtlCol="0" anchor="t"/>
          <a:lstStyle/>
          <a:p>
            <a:pPr marL="285739" indent="-285739">
              <a:lnSpc>
                <a:spcPts val="1542"/>
              </a:lnSpc>
              <a:buSzPct val="100000"/>
              <a:buFont typeface="Wingdings" panose="05000000000000000000" pitchFamily="2" charset="2"/>
              <a:buChar char="q"/>
            </a:pPr>
            <a:r>
              <a:rPr lang="en-US" sz="2000" kern="0" spc="-19" dirty="0">
                <a:solidFill>
                  <a:srgbClr val="272525"/>
                </a:solidFill>
                <a:latin typeface="Inter" pitchFamily="34" charset="0"/>
                <a:ea typeface="Inter" pitchFamily="34" charset="-122"/>
                <a:cs typeface="Inter" pitchFamily="34" charset="-120"/>
              </a:rPr>
              <a:t>Move the mouse.</a:t>
            </a:r>
            <a:endParaRPr lang="en-US" sz="2000" dirty="0"/>
          </a:p>
        </p:txBody>
      </p:sp>
      <p:sp>
        <p:nvSpPr>
          <p:cNvPr id="24" name="Text 21"/>
          <p:cNvSpPr/>
          <p:nvPr/>
        </p:nvSpPr>
        <p:spPr>
          <a:xfrm>
            <a:off x="8741635" y="4834491"/>
            <a:ext cx="5284688" cy="196453"/>
          </a:xfrm>
          <a:prstGeom prst="rect">
            <a:avLst/>
          </a:prstGeom>
          <a:noFill/>
          <a:ln/>
        </p:spPr>
        <p:txBody>
          <a:bodyPr wrap="none" lIns="0" tIns="0" rIns="0" bIns="0" rtlCol="0" anchor="t"/>
          <a:lstStyle/>
          <a:p>
            <a:pPr marL="285739" indent="-285739">
              <a:lnSpc>
                <a:spcPts val="1542"/>
              </a:lnSpc>
              <a:buSzPct val="100000"/>
              <a:buFont typeface="Wingdings" panose="05000000000000000000" pitchFamily="2" charset="2"/>
              <a:buChar char="q"/>
            </a:pPr>
            <a:r>
              <a:rPr lang="en-US" sz="2000" kern="0" spc="-19" dirty="0">
                <a:solidFill>
                  <a:srgbClr val="272525"/>
                </a:solidFill>
                <a:latin typeface="Inter" pitchFamily="34" charset="0"/>
                <a:ea typeface="Inter" pitchFamily="34" charset="-122"/>
                <a:cs typeface="Inter" pitchFamily="34" charset="-120"/>
              </a:rPr>
              <a:t>View terminal updates.</a:t>
            </a:r>
            <a:endParaRPr lang="en-US" sz="2000" dirty="0"/>
          </a:p>
        </p:txBody>
      </p:sp>
      <p:sp>
        <p:nvSpPr>
          <p:cNvPr id="25" name="Text 22"/>
          <p:cNvSpPr/>
          <p:nvPr/>
        </p:nvSpPr>
        <p:spPr>
          <a:xfrm>
            <a:off x="8741635" y="5073906"/>
            <a:ext cx="5284688" cy="196453"/>
          </a:xfrm>
          <a:prstGeom prst="rect">
            <a:avLst/>
          </a:prstGeom>
          <a:noFill/>
          <a:ln/>
        </p:spPr>
        <p:txBody>
          <a:bodyPr wrap="none" lIns="0" tIns="0" rIns="0" bIns="0" rtlCol="0" anchor="t"/>
          <a:lstStyle/>
          <a:p>
            <a:pPr marL="285739" indent="-285739">
              <a:lnSpc>
                <a:spcPts val="1542"/>
              </a:lnSpc>
              <a:buSzPct val="100000"/>
              <a:buFont typeface="Wingdings" panose="05000000000000000000" pitchFamily="2" charset="2"/>
              <a:buChar char="q"/>
            </a:pPr>
            <a:r>
              <a:rPr lang="en-US" sz="2000" kern="0" spc="-19" dirty="0">
                <a:solidFill>
                  <a:srgbClr val="272525"/>
                </a:solidFill>
                <a:latin typeface="Inter" pitchFamily="34" charset="0"/>
                <a:ea typeface="Inter" pitchFamily="34" charset="-122"/>
                <a:cs typeface="Inter" pitchFamily="34" charset="-120"/>
              </a:rPr>
              <a:t>Ctrl + C to stop.</a:t>
            </a:r>
            <a:endParaRPr lang="en-US" sz="2000" dirty="0"/>
          </a:p>
        </p:txBody>
      </p:sp>
      <p:sp>
        <p:nvSpPr>
          <p:cNvPr id="26" name="Text 13">
            <a:extLst>
              <a:ext uri="{FF2B5EF4-FFF2-40B4-BE49-F238E27FC236}">
                <a16:creationId xmlns:a16="http://schemas.microsoft.com/office/drawing/2014/main" id="{583F4554-1CC3-9FF4-DE8E-8DFD84F54E77}"/>
              </a:ext>
            </a:extLst>
          </p:cNvPr>
          <p:cNvSpPr/>
          <p:nvPr/>
        </p:nvSpPr>
        <p:spPr>
          <a:xfrm>
            <a:off x="4624107" y="4366433"/>
            <a:ext cx="4885432" cy="196453"/>
          </a:xfrm>
          <a:prstGeom prst="rect">
            <a:avLst/>
          </a:prstGeom>
          <a:noFill/>
          <a:ln/>
        </p:spPr>
        <p:txBody>
          <a:bodyPr wrap="none" lIns="0" tIns="0" rIns="0" bIns="0" rtlCol="0" anchor="t"/>
          <a:lstStyle/>
          <a:p>
            <a:pPr marL="285739" indent="-285739">
              <a:lnSpc>
                <a:spcPts val="1542"/>
              </a:lnSpc>
              <a:buFont typeface="Wingdings" panose="05000000000000000000" pitchFamily="2" charset="2"/>
              <a:buChar char="q"/>
            </a:pPr>
            <a:r>
              <a:rPr lang="en-US" sz="1667" kern="0" spc="-19" dirty="0">
                <a:solidFill>
                  <a:srgbClr val="272525"/>
                </a:solidFill>
                <a:latin typeface="Inter" pitchFamily="34" charset="0"/>
                <a:ea typeface="Inter" pitchFamily="34" charset="-122"/>
                <a:cs typeface="Inter" pitchFamily="34" charset="-120"/>
              </a:rPr>
              <a:t>Real-time mouse tracking.</a:t>
            </a:r>
            <a:endParaRPr lang="en-US" sz="1667" dirty="0"/>
          </a:p>
        </p:txBody>
      </p:sp>
      <p:sp>
        <p:nvSpPr>
          <p:cNvPr id="29" name="Rectangle 28">
            <a:extLst>
              <a:ext uri="{FF2B5EF4-FFF2-40B4-BE49-F238E27FC236}">
                <a16:creationId xmlns:a16="http://schemas.microsoft.com/office/drawing/2014/main" id="{593B2D67-7941-0C46-1022-017A24FCB890}"/>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8" name="Picture 7">
            <a:extLst>
              <a:ext uri="{FF2B5EF4-FFF2-40B4-BE49-F238E27FC236}">
                <a16:creationId xmlns:a16="http://schemas.microsoft.com/office/drawing/2014/main" id="{BD1930CF-5F9A-06DC-B468-3BFFB241CE1F}"/>
              </a:ext>
            </a:extLst>
          </p:cNvPr>
          <p:cNvPicPr>
            <a:picLocks noChangeAspect="1"/>
          </p:cNvPicPr>
          <p:nvPr/>
        </p:nvPicPr>
        <p:blipFill>
          <a:blip r:embed="rId4"/>
          <a:stretch>
            <a:fillRect/>
          </a:stretch>
        </p:blipFill>
        <p:spPr>
          <a:xfrm>
            <a:off x="0" y="14967"/>
            <a:ext cx="12192000" cy="68280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8268" y="424756"/>
            <a:ext cx="472549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Imprint MT Shadow" panose="04020605060303030202" pitchFamily="82" charset="0"/>
                <a:ea typeface="Inter Bold" pitchFamily="34" charset="-122"/>
                <a:cs typeface="Inter Bold" pitchFamily="34" charset="-120"/>
              </a:rPr>
              <a:t>Required Libraries</a:t>
            </a:r>
            <a:endParaRPr lang="en-US" sz="3708" dirty="0">
              <a:latin typeface="Imprint MT Shadow" panose="04020605060303030202" pitchFamily="82" charset="0"/>
            </a:endParaRPr>
          </a:p>
        </p:txBody>
      </p:sp>
      <p:pic>
        <p:nvPicPr>
          <p:cNvPr id="3" name="Image 0" descr="preencoded.png"/>
          <p:cNvPicPr>
            <a:picLocks noChangeAspect="1"/>
          </p:cNvPicPr>
          <p:nvPr/>
        </p:nvPicPr>
        <p:blipFill>
          <a:blip r:embed="rId3"/>
          <a:stretch>
            <a:fillRect/>
          </a:stretch>
        </p:blipFill>
        <p:spPr>
          <a:xfrm>
            <a:off x="3294906" y="1336676"/>
            <a:ext cx="4549528" cy="2092324"/>
          </a:xfrm>
          <a:prstGeom prst="rect">
            <a:avLst/>
          </a:prstGeom>
        </p:spPr>
      </p:pic>
      <p:sp>
        <p:nvSpPr>
          <p:cNvPr id="4" name="Text 1"/>
          <p:cNvSpPr/>
          <p:nvPr/>
        </p:nvSpPr>
        <p:spPr>
          <a:xfrm>
            <a:off x="5313164" y="1757066"/>
            <a:ext cx="6223595" cy="302419"/>
          </a:xfrm>
          <a:prstGeom prst="rect">
            <a:avLst/>
          </a:prstGeom>
          <a:noFill/>
          <a:ln/>
        </p:spPr>
        <p:txBody>
          <a:bodyPr wrap="none" lIns="0" tIns="0" rIns="0" bIns="0" rtlCol="0" anchor="t"/>
          <a:lstStyle/>
          <a:p>
            <a:pPr>
              <a:lnSpc>
                <a:spcPts val="2375"/>
              </a:lnSpc>
            </a:pPr>
            <a:endParaRPr lang="en-US" sz="1458" dirty="0"/>
          </a:p>
        </p:txBody>
      </p:sp>
      <p:sp>
        <p:nvSpPr>
          <p:cNvPr id="5" name="Text 2"/>
          <p:cNvSpPr/>
          <p:nvPr/>
        </p:nvSpPr>
        <p:spPr>
          <a:xfrm>
            <a:off x="661492" y="3586361"/>
            <a:ext cx="10869018" cy="604838"/>
          </a:xfrm>
          <a:prstGeom prst="rect">
            <a:avLst/>
          </a:prstGeom>
          <a:noFill/>
          <a:ln/>
        </p:spPr>
        <p:txBody>
          <a:bodyPr wrap="square" lIns="0" tIns="0" rIns="0" bIns="0" rtlCol="0" anchor="t"/>
          <a:lstStyle/>
          <a:p>
            <a:pPr>
              <a:lnSpc>
                <a:spcPts val="2375"/>
              </a:lnSpc>
            </a:pPr>
            <a:r>
              <a:rPr lang="en-US" sz="2000" kern="0" spc="-30" dirty="0">
                <a:solidFill>
                  <a:srgbClr val="002060"/>
                </a:solidFill>
                <a:latin typeface="Inter" pitchFamily="34" charset="0"/>
                <a:ea typeface="Inter" pitchFamily="34" charset="-122"/>
                <a:cs typeface="Inter" pitchFamily="34" charset="-120"/>
              </a:rPr>
              <a:t>Before diving in, you'll need a few Python libraries. PyAutoGUI automates the keyboard and mouse. OpenAI provides the AI functionality.</a:t>
            </a:r>
            <a:endParaRPr lang="en-US" sz="2000" dirty="0">
              <a:solidFill>
                <a:srgbClr val="002060"/>
              </a:solidFill>
            </a:endParaRPr>
          </a:p>
        </p:txBody>
      </p:sp>
      <p:sp>
        <p:nvSpPr>
          <p:cNvPr id="6" name="Text 3"/>
          <p:cNvSpPr/>
          <p:nvPr/>
        </p:nvSpPr>
        <p:spPr>
          <a:xfrm>
            <a:off x="661492" y="4403825"/>
            <a:ext cx="10869018" cy="302419"/>
          </a:xfrm>
          <a:prstGeom prst="rect">
            <a:avLst/>
          </a:prstGeom>
          <a:noFill/>
          <a:ln/>
        </p:spPr>
        <p:txBody>
          <a:bodyPr wrap="none" lIns="0" tIns="0" rIns="0" bIns="0" rtlCol="0" anchor="t"/>
          <a:lstStyle/>
          <a:p>
            <a:pPr>
              <a:lnSpc>
                <a:spcPts val="2375"/>
              </a:lnSpc>
            </a:pPr>
            <a:r>
              <a:rPr lang="en-US" sz="2000" kern="0" spc="-30" dirty="0">
                <a:solidFill>
                  <a:srgbClr val="C00000"/>
                </a:solidFill>
                <a:latin typeface="Inter" pitchFamily="34" charset="0"/>
                <a:ea typeface="Inter" pitchFamily="34" charset="-122"/>
                <a:cs typeface="Inter" pitchFamily="34" charset="-120"/>
              </a:rPr>
              <a:t>Step 01:-Install these libraries with pip. Make sure your OpenAI API key is set up.</a:t>
            </a:r>
            <a:endParaRPr lang="en-US" sz="2000" dirty="0">
              <a:solidFill>
                <a:srgbClr val="C00000"/>
              </a:solidFill>
            </a:endParaRPr>
          </a:p>
        </p:txBody>
      </p:sp>
      <p:grpSp>
        <p:nvGrpSpPr>
          <p:cNvPr id="24" name="Group 23">
            <a:extLst>
              <a:ext uri="{FF2B5EF4-FFF2-40B4-BE49-F238E27FC236}">
                <a16:creationId xmlns:a16="http://schemas.microsoft.com/office/drawing/2014/main" id="{F59EE0A1-B01B-A74C-F005-1D06E03D937A}"/>
              </a:ext>
            </a:extLst>
          </p:cNvPr>
          <p:cNvGrpSpPr/>
          <p:nvPr/>
        </p:nvGrpSpPr>
        <p:grpSpPr>
          <a:xfrm>
            <a:off x="548269" y="4841673"/>
            <a:ext cx="3409522" cy="1533293"/>
            <a:chOff x="657922" y="5810007"/>
            <a:chExt cx="4091427" cy="1839951"/>
          </a:xfrm>
        </p:grpSpPr>
        <p:sp>
          <p:nvSpPr>
            <p:cNvPr id="20" name="Rectangle 19">
              <a:extLst>
                <a:ext uri="{FF2B5EF4-FFF2-40B4-BE49-F238E27FC236}">
                  <a16:creationId xmlns:a16="http://schemas.microsoft.com/office/drawing/2014/main" id="{AF40351A-8C61-1E41-3B58-DA9E513D2D79}"/>
                </a:ext>
              </a:extLst>
            </p:cNvPr>
            <p:cNvSpPr/>
            <p:nvPr/>
          </p:nvSpPr>
          <p:spPr>
            <a:xfrm>
              <a:off x="657922" y="5810007"/>
              <a:ext cx="4049138" cy="183995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7" name="Shape 4"/>
            <p:cNvSpPr/>
            <p:nvPr/>
          </p:nvSpPr>
          <p:spPr>
            <a:xfrm>
              <a:off x="793790" y="6115288"/>
              <a:ext cx="510302" cy="510302"/>
            </a:xfrm>
            <a:prstGeom prst="roundRect">
              <a:avLst>
                <a:gd name="adj" fmla="val 18669"/>
              </a:avLst>
            </a:prstGeom>
            <a:solidFill>
              <a:srgbClr val="DADBF1"/>
            </a:solidFill>
            <a:ln w="7620">
              <a:solidFill>
                <a:srgbClr val="C0C1D7"/>
              </a:solidFill>
              <a:prstDash val="solid"/>
            </a:ln>
          </p:spPr>
        </p:sp>
        <p:sp>
          <p:nvSpPr>
            <p:cNvPr id="8" name="Text 5"/>
            <p:cNvSpPr/>
            <p:nvPr/>
          </p:nvSpPr>
          <p:spPr>
            <a:xfrm>
              <a:off x="878860" y="6200299"/>
              <a:ext cx="340162" cy="425291"/>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1</a:t>
              </a:r>
              <a:endParaRPr lang="en-US" sz="2208" dirty="0"/>
            </a:p>
          </p:txBody>
        </p:sp>
        <p:sp>
          <p:nvSpPr>
            <p:cNvPr id="9" name="Text 6"/>
            <p:cNvSpPr/>
            <p:nvPr/>
          </p:nvSpPr>
          <p:spPr>
            <a:xfrm>
              <a:off x="1530906" y="6157793"/>
              <a:ext cx="2835235" cy="354330"/>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PyAutoGUI</a:t>
              </a:r>
              <a:endParaRPr lang="en-US" sz="1833" dirty="0"/>
            </a:p>
          </p:txBody>
        </p:sp>
        <p:sp>
          <p:nvSpPr>
            <p:cNvPr id="10" name="Text 7"/>
            <p:cNvSpPr/>
            <p:nvPr/>
          </p:nvSpPr>
          <p:spPr>
            <a:xfrm>
              <a:off x="1290107" y="6664049"/>
              <a:ext cx="3459242" cy="725805"/>
            </a:xfrm>
            <a:prstGeom prst="rect">
              <a:avLst/>
            </a:prstGeom>
            <a:noFill/>
            <a:ln/>
          </p:spPr>
          <p:txBody>
            <a:bodyPr wrap="square" lIns="0" tIns="0" rIns="0" bIns="0" rtlCol="0" anchor="t"/>
            <a:lstStyle/>
            <a:p>
              <a:pPr>
                <a:lnSpc>
                  <a:spcPts val="2375"/>
                </a:lnSpc>
              </a:pPr>
              <a:r>
                <a:rPr lang="en-US" sz="1667" kern="0" spc="-30" dirty="0">
                  <a:solidFill>
                    <a:srgbClr val="272525"/>
                  </a:solidFill>
                  <a:latin typeface="Inter" pitchFamily="34" charset="0"/>
                  <a:ea typeface="Inter" pitchFamily="34" charset="-122"/>
                  <a:cs typeface="Inter" pitchFamily="34" charset="-120"/>
                </a:rPr>
                <a:t>Controls mouse and keyboard actions</a:t>
              </a:r>
              <a:r>
                <a:rPr lang="en-US" sz="1458" kern="0" spc="-30" dirty="0">
                  <a:solidFill>
                    <a:srgbClr val="272525"/>
                  </a:solidFill>
                  <a:latin typeface="Inter" pitchFamily="34" charset="0"/>
                  <a:ea typeface="Inter" pitchFamily="34" charset="-122"/>
                  <a:cs typeface="Inter" pitchFamily="34" charset="-120"/>
                </a:rPr>
                <a:t>.</a:t>
              </a:r>
              <a:endParaRPr lang="en-US" sz="1458" dirty="0"/>
            </a:p>
          </p:txBody>
        </p:sp>
      </p:grpSp>
      <p:grpSp>
        <p:nvGrpSpPr>
          <p:cNvPr id="25" name="Group 24">
            <a:extLst>
              <a:ext uri="{FF2B5EF4-FFF2-40B4-BE49-F238E27FC236}">
                <a16:creationId xmlns:a16="http://schemas.microsoft.com/office/drawing/2014/main" id="{CF0038D3-CDB6-0A0A-AEF0-CFE0CAE8FFC8}"/>
              </a:ext>
            </a:extLst>
          </p:cNvPr>
          <p:cNvGrpSpPr/>
          <p:nvPr/>
        </p:nvGrpSpPr>
        <p:grpSpPr>
          <a:xfrm>
            <a:off x="4146803" y="4846504"/>
            <a:ext cx="3697630" cy="1533293"/>
            <a:chOff x="4976164" y="5815804"/>
            <a:chExt cx="4437156" cy="1839951"/>
          </a:xfrm>
        </p:grpSpPr>
        <p:sp>
          <p:nvSpPr>
            <p:cNvPr id="22" name="Rectangle 21">
              <a:extLst>
                <a:ext uri="{FF2B5EF4-FFF2-40B4-BE49-F238E27FC236}">
                  <a16:creationId xmlns:a16="http://schemas.microsoft.com/office/drawing/2014/main" id="{DFF46589-131A-5BF3-BD76-0997C58EA7BE}"/>
                </a:ext>
              </a:extLst>
            </p:cNvPr>
            <p:cNvSpPr/>
            <p:nvPr/>
          </p:nvSpPr>
          <p:spPr>
            <a:xfrm>
              <a:off x="4976164" y="5815804"/>
              <a:ext cx="4049138" cy="183995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1" name="Shape 8"/>
            <p:cNvSpPr/>
            <p:nvPr/>
          </p:nvSpPr>
          <p:spPr>
            <a:xfrm>
              <a:off x="5216962" y="6157793"/>
              <a:ext cx="510302" cy="510302"/>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5302032" y="6200299"/>
              <a:ext cx="340162" cy="425291"/>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2</a:t>
              </a:r>
              <a:endParaRPr lang="en-US" sz="2208" dirty="0"/>
            </a:p>
          </p:txBody>
        </p:sp>
        <p:sp>
          <p:nvSpPr>
            <p:cNvPr id="13" name="Text 10"/>
            <p:cNvSpPr/>
            <p:nvPr/>
          </p:nvSpPr>
          <p:spPr>
            <a:xfrm>
              <a:off x="5954078" y="6157793"/>
              <a:ext cx="2835235" cy="354330"/>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OpenAI</a:t>
              </a:r>
              <a:endParaRPr lang="en-US" sz="1833" dirty="0"/>
            </a:p>
          </p:txBody>
        </p:sp>
        <p:sp>
          <p:nvSpPr>
            <p:cNvPr id="14" name="Text 11"/>
            <p:cNvSpPr/>
            <p:nvPr/>
          </p:nvSpPr>
          <p:spPr>
            <a:xfrm>
              <a:off x="5954078" y="6648212"/>
              <a:ext cx="3459242" cy="362903"/>
            </a:xfrm>
            <a:prstGeom prst="rect">
              <a:avLst/>
            </a:prstGeom>
            <a:noFill/>
            <a:ln/>
          </p:spPr>
          <p:txBody>
            <a:bodyPr wrap="none" lIns="0" tIns="0" rIns="0" bIns="0" rtlCol="0" anchor="t"/>
            <a:lstStyle/>
            <a:p>
              <a:pPr>
                <a:lnSpc>
                  <a:spcPts val="2375"/>
                </a:lnSpc>
              </a:pPr>
              <a:r>
                <a:rPr lang="en-US" sz="1667" kern="0" spc="-30" dirty="0">
                  <a:solidFill>
                    <a:srgbClr val="272525"/>
                  </a:solidFill>
                  <a:latin typeface="Inter" pitchFamily="34" charset="0"/>
                  <a:ea typeface="Inter" pitchFamily="34" charset="-122"/>
                  <a:cs typeface="Inter" pitchFamily="34" charset="-120"/>
                </a:rPr>
                <a:t>Generates AI responses.</a:t>
              </a:r>
              <a:endParaRPr lang="en-US" sz="1667" dirty="0"/>
            </a:p>
          </p:txBody>
        </p:sp>
      </p:grpSp>
      <p:grpSp>
        <p:nvGrpSpPr>
          <p:cNvPr id="26" name="Group 25">
            <a:extLst>
              <a:ext uri="{FF2B5EF4-FFF2-40B4-BE49-F238E27FC236}">
                <a16:creationId xmlns:a16="http://schemas.microsoft.com/office/drawing/2014/main" id="{488C2EFA-F13F-73BF-8DFB-40C8265BFD23}"/>
              </a:ext>
            </a:extLst>
          </p:cNvPr>
          <p:cNvGrpSpPr/>
          <p:nvPr/>
        </p:nvGrpSpPr>
        <p:grpSpPr>
          <a:xfrm>
            <a:off x="7745339" y="4837054"/>
            <a:ext cx="3785071" cy="1533293"/>
            <a:chOff x="9294406" y="5804464"/>
            <a:chExt cx="4542085" cy="1839951"/>
          </a:xfrm>
        </p:grpSpPr>
        <p:sp>
          <p:nvSpPr>
            <p:cNvPr id="23" name="Rectangle 22">
              <a:extLst>
                <a:ext uri="{FF2B5EF4-FFF2-40B4-BE49-F238E27FC236}">
                  <a16:creationId xmlns:a16="http://schemas.microsoft.com/office/drawing/2014/main" id="{A811AD81-D382-9E9C-26A8-41911E20DB2D}"/>
                </a:ext>
              </a:extLst>
            </p:cNvPr>
            <p:cNvSpPr/>
            <p:nvPr/>
          </p:nvSpPr>
          <p:spPr>
            <a:xfrm>
              <a:off x="9294406" y="5804464"/>
              <a:ext cx="4049138" cy="183995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5" name="Shape 12"/>
            <p:cNvSpPr/>
            <p:nvPr/>
          </p:nvSpPr>
          <p:spPr>
            <a:xfrm>
              <a:off x="9640133" y="6157793"/>
              <a:ext cx="510302" cy="510302"/>
            </a:xfrm>
            <a:prstGeom prst="roundRect">
              <a:avLst>
                <a:gd name="adj" fmla="val 18669"/>
              </a:avLst>
            </a:prstGeom>
            <a:solidFill>
              <a:srgbClr val="DADBF1"/>
            </a:solidFill>
            <a:ln w="7620">
              <a:solidFill>
                <a:srgbClr val="C0C1D7"/>
              </a:solidFill>
              <a:prstDash val="solid"/>
            </a:ln>
          </p:spPr>
        </p:sp>
        <p:sp>
          <p:nvSpPr>
            <p:cNvPr id="16" name="Text 13"/>
            <p:cNvSpPr/>
            <p:nvPr/>
          </p:nvSpPr>
          <p:spPr>
            <a:xfrm>
              <a:off x="9725204" y="6200299"/>
              <a:ext cx="340162" cy="425291"/>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3</a:t>
              </a:r>
              <a:endParaRPr lang="en-US" sz="2208" dirty="0"/>
            </a:p>
          </p:txBody>
        </p:sp>
        <p:sp>
          <p:nvSpPr>
            <p:cNvPr id="17" name="Text 14"/>
            <p:cNvSpPr/>
            <p:nvPr/>
          </p:nvSpPr>
          <p:spPr>
            <a:xfrm>
              <a:off x="10377249" y="6157793"/>
              <a:ext cx="2835235" cy="354330"/>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Pyperclip</a:t>
              </a:r>
              <a:endParaRPr lang="en-US" sz="1833" dirty="0"/>
            </a:p>
          </p:txBody>
        </p:sp>
        <p:sp>
          <p:nvSpPr>
            <p:cNvPr id="18" name="Text 15"/>
            <p:cNvSpPr/>
            <p:nvPr/>
          </p:nvSpPr>
          <p:spPr>
            <a:xfrm>
              <a:off x="10377249" y="6648212"/>
              <a:ext cx="3459242" cy="362903"/>
            </a:xfrm>
            <a:prstGeom prst="rect">
              <a:avLst/>
            </a:prstGeom>
            <a:noFill/>
            <a:ln/>
          </p:spPr>
          <p:txBody>
            <a:bodyPr wrap="none" lIns="0" tIns="0" rIns="0" bIns="0" rtlCol="0" anchor="t"/>
            <a:lstStyle/>
            <a:p>
              <a:pPr>
                <a:lnSpc>
                  <a:spcPts val="2375"/>
                </a:lnSpc>
              </a:pPr>
              <a:r>
                <a:rPr lang="en-US" sz="1667" kern="0" spc="-30" dirty="0">
                  <a:solidFill>
                    <a:srgbClr val="272525"/>
                  </a:solidFill>
                  <a:latin typeface="Inter" pitchFamily="34" charset="0"/>
                  <a:ea typeface="Inter" pitchFamily="34" charset="-122"/>
                  <a:cs typeface="Inter" pitchFamily="34" charset="-120"/>
                </a:rPr>
                <a:t>Copies and pastes text.</a:t>
              </a:r>
              <a:endParaRPr lang="en-US" sz="1667" dirty="0"/>
            </a:p>
          </p:txBody>
        </p:sp>
      </p:grpSp>
      <p:sp>
        <p:nvSpPr>
          <p:cNvPr id="19" name="Rectangle 18">
            <a:extLst>
              <a:ext uri="{FF2B5EF4-FFF2-40B4-BE49-F238E27FC236}">
                <a16:creationId xmlns:a16="http://schemas.microsoft.com/office/drawing/2014/main" id="{F6F1D76B-49FD-67E8-DB28-887B51BE6ABC}"/>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29" name="Picture 28">
            <a:extLst>
              <a:ext uri="{FF2B5EF4-FFF2-40B4-BE49-F238E27FC236}">
                <a16:creationId xmlns:a16="http://schemas.microsoft.com/office/drawing/2014/main" id="{AE1588C2-0F24-41DA-9813-2F196138540D}"/>
              </a:ext>
            </a:extLst>
          </p:cNvPr>
          <p:cNvPicPr>
            <a:picLocks noChangeAspect="1"/>
          </p:cNvPicPr>
          <p:nvPr/>
        </p:nvPicPr>
        <p:blipFill>
          <a:blip r:embed="rId4"/>
          <a:stretch>
            <a:fillRect/>
          </a:stretch>
        </p:blipFill>
        <p:spPr>
          <a:xfrm>
            <a:off x="-32356" y="-13928"/>
            <a:ext cx="12224355" cy="68445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425504"/>
            <a:ext cx="484862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Imprint MT Shadow" panose="04020605060303030202" pitchFamily="82" charset="0"/>
                <a:ea typeface="Inter Bold" pitchFamily="34" charset="-122"/>
                <a:cs typeface="Inter Bold" pitchFamily="34" charset="-120"/>
              </a:rPr>
              <a:t>Setting Up OpenAI API</a:t>
            </a:r>
            <a:endParaRPr lang="en-US" sz="3708" dirty="0">
              <a:latin typeface="Imprint MT Shadow" panose="04020605060303030202" pitchFamily="82" charset="0"/>
            </a:endParaRPr>
          </a:p>
        </p:txBody>
      </p:sp>
      <p:pic>
        <p:nvPicPr>
          <p:cNvPr id="3" name="Image 0" descr="preencoded.png"/>
          <p:cNvPicPr>
            <a:picLocks noChangeAspect="1"/>
          </p:cNvPicPr>
          <p:nvPr/>
        </p:nvPicPr>
        <p:blipFill>
          <a:blip r:embed="rId3"/>
          <a:stretch>
            <a:fillRect/>
          </a:stretch>
        </p:blipFill>
        <p:spPr>
          <a:xfrm>
            <a:off x="661492" y="1350565"/>
            <a:ext cx="10673557" cy="1706662"/>
          </a:xfrm>
          <a:prstGeom prst="rect">
            <a:avLst/>
          </a:prstGeom>
        </p:spPr>
      </p:pic>
      <p:sp>
        <p:nvSpPr>
          <p:cNvPr id="4" name="Text 1"/>
          <p:cNvSpPr/>
          <p:nvPr/>
        </p:nvSpPr>
        <p:spPr>
          <a:xfrm>
            <a:off x="5313164" y="1752105"/>
            <a:ext cx="6223595" cy="302419"/>
          </a:xfrm>
          <a:prstGeom prst="rect">
            <a:avLst/>
          </a:prstGeom>
          <a:noFill/>
          <a:ln/>
        </p:spPr>
        <p:txBody>
          <a:bodyPr wrap="none" lIns="0" tIns="0" rIns="0" bIns="0" rtlCol="0" anchor="t"/>
          <a:lstStyle/>
          <a:p>
            <a:pPr>
              <a:lnSpc>
                <a:spcPts val="2375"/>
              </a:lnSpc>
            </a:pPr>
            <a:endParaRPr lang="en-US" sz="1458" dirty="0"/>
          </a:p>
        </p:txBody>
      </p:sp>
      <p:sp>
        <p:nvSpPr>
          <p:cNvPr id="5" name="Text 2"/>
          <p:cNvSpPr/>
          <p:nvPr/>
        </p:nvSpPr>
        <p:spPr>
          <a:xfrm>
            <a:off x="1076251" y="3313998"/>
            <a:ext cx="10869018" cy="302419"/>
          </a:xfrm>
          <a:prstGeom prst="rect">
            <a:avLst/>
          </a:prstGeom>
          <a:noFill/>
          <a:ln/>
        </p:spPr>
        <p:txBody>
          <a:bodyPr wrap="none" lIns="0" tIns="0" rIns="0" bIns="0" rtlCol="0" anchor="t"/>
          <a:lstStyle/>
          <a:p>
            <a:pPr>
              <a:lnSpc>
                <a:spcPts val="2375"/>
              </a:lnSpc>
            </a:pPr>
            <a:r>
              <a:rPr lang="en-US" sz="2000" kern="0" spc="-30" dirty="0">
                <a:solidFill>
                  <a:srgbClr val="002060"/>
                </a:solidFill>
                <a:latin typeface="Inter" pitchFamily="34" charset="0"/>
                <a:ea typeface="Inter" pitchFamily="34" charset="-122"/>
                <a:cs typeface="Inter" pitchFamily="34" charset="-120"/>
              </a:rPr>
              <a:t>Step 02:-Configure the OpenAI API to generate messages.</a:t>
            </a:r>
            <a:endParaRPr lang="en-US" sz="2000" dirty="0">
              <a:solidFill>
                <a:srgbClr val="002060"/>
              </a:solidFill>
            </a:endParaRPr>
          </a:p>
        </p:txBody>
      </p:sp>
      <p:grpSp>
        <p:nvGrpSpPr>
          <p:cNvPr id="18" name="Group 17">
            <a:extLst>
              <a:ext uri="{FF2B5EF4-FFF2-40B4-BE49-F238E27FC236}">
                <a16:creationId xmlns:a16="http://schemas.microsoft.com/office/drawing/2014/main" id="{85282ADF-117A-C70A-29A6-FD2FC0CFB4B7}"/>
              </a:ext>
            </a:extLst>
          </p:cNvPr>
          <p:cNvGrpSpPr/>
          <p:nvPr/>
        </p:nvGrpSpPr>
        <p:grpSpPr>
          <a:xfrm>
            <a:off x="661492" y="3871982"/>
            <a:ext cx="3496965" cy="1706662"/>
            <a:chOff x="793790" y="4305776"/>
            <a:chExt cx="4196358" cy="2047994"/>
          </a:xfrm>
        </p:grpSpPr>
        <p:sp>
          <p:nvSpPr>
            <p:cNvPr id="6" name="Shape 3"/>
            <p:cNvSpPr/>
            <p:nvPr/>
          </p:nvSpPr>
          <p:spPr>
            <a:xfrm>
              <a:off x="793790" y="4305776"/>
              <a:ext cx="4196358" cy="2047994"/>
            </a:xfrm>
            <a:prstGeom prst="roundRect">
              <a:avLst>
                <a:gd name="adj" fmla="val 4652"/>
              </a:avLst>
            </a:prstGeom>
            <a:solidFill>
              <a:srgbClr val="DADBF1"/>
            </a:solidFill>
            <a:ln w="7620">
              <a:solidFill>
                <a:srgbClr val="C0C1D7"/>
              </a:solidFill>
              <a:prstDash val="solid"/>
            </a:ln>
          </p:spPr>
        </p:sp>
        <p:sp>
          <p:nvSpPr>
            <p:cNvPr id="7" name="Text 4"/>
            <p:cNvSpPr/>
            <p:nvPr/>
          </p:nvSpPr>
          <p:spPr>
            <a:xfrm>
              <a:off x="1044000" y="4555262"/>
              <a:ext cx="3711713" cy="354330"/>
            </a:xfrm>
            <a:prstGeom prst="rect">
              <a:avLst/>
            </a:prstGeom>
            <a:noFill/>
            <a:ln/>
          </p:spPr>
          <p:txBody>
            <a:bodyPr wrap="none" lIns="0" tIns="0" rIns="0" bIns="0" rtlCol="0" anchor="t"/>
            <a:lstStyle/>
            <a:p>
              <a:pPr>
                <a:lnSpc>
                  <a:spcPts val="2292"/>
                </a:lnSpc>
              </a:pPr>
              <a:r>
                <a:rPr lang="en-US" sz="2333" b="1" kern="0" spc="-56" dirty="0">
                  <a:solidFill>
                    <a:srgbClr val="FF0000"/>
                  </a:solidFill>
                  <a:latin typeface="Inter Bold" pitchFamily="34" charset="0"/>
                  <a:ea typeface="Inter Bold" pitchFamily="34" charset="-122"/>
                  <a:cs typeface="Inter Bold" pitchFamily="34" charset="-120"/>
                </a:rPr>
                <a:t>Install OpenAI Package</a:t>
              </a:r>
              <a:endParaRPr lang="en-US" sz="2333" dirty="0">
                <a:solidFill>
                  <a:srgbClr val="FF0000"/>
                </a:solidFill>
              </a:endParaRPr>
            </a:p>
          </p:txBody>
        </p:sp>
        <p:sp>
          <p:nvSpPr>
            <p:cNvPr id="8" name="Text 5"/>
            <p:cNvSpPr/>
            <p:nvPr/>
          </p:nvSpPr>
          <p:spPr>
            <a:xfrm>
              <a:off x="1028224" y="5030629"/>
              <a:ext cx="3727490" cy="725805"/>
            </a:xfrm>
            <a:prstGeom prst="rect">
              <a:avLst/>
            </a:prstGeom>
            <a:noFill/>
            <a:ln/>
          </p:spPr>
          <p:txBody>
            <a:bodyPr wrap="square" lIns="0" tIns="0" rIns="0" bIns="0" rtlCol="0" anchor="t"/>
            <a:lstStyle/>
            <a:p>
              <a:pPr>
                <a:lnSpc>
                  <a:spcPts val="2375"/>
                </a:lnSpc>
              </a:pPr>
              <a:r>
                <a:rPr lang="en-US" sz="2000" kern="0" spc="-30" dirty="0">
                  <a:solidFill>
                    <a:srgbClr val="272525"/>
                  </a:solidFill>
                  <a:latin typeface="Inter" pitchFamily="34" charset="0"/>
                  <a:ea typeface="Inter" pitchFamily="34" charset="-122"/>
                  <a:cs typeface="Inter" pitchFamily="34" charset="-120"/>
                </a:rPr>
                <a:t>Use pip to install the OpenAI Python package.</a:t>
              </a:r>
              <a:endParaRPr lang="en-US" sz="2000" dirty="0"/>
            </a:p>
          </p:txBody>
        </p:sp>
      </p:grpSp>
      <p:grpSp>
        <p:nvGrpSpPr>
          <p:cNvPr id="20" name="Group 19">
            <a:extLst>
              <a:ext uri="{FF2B5EF4-FFF2-40B4-BE49-F238E27FC236}">
                <a16:creationId xmlns:a16="http://schemas.microsoft.com/office/drawing/2014/main" id="{EF0B623F-536C-8C58-DA8D-0EEAFE0B3BA6}"/>
              </a:ext>
            </a:extLst>
          </p:cNvPr>
          <p:cNvGrpSpPr/>
          <p:nvPr/>
        </p:nvGrpSpPr>
        <p:grpSpPr>
          <a:xfrm>
            <a:off x="4319882" y="3871982"/>
            <a:ext cx="3496965" cy="1706662"/>
            <a:chOff x="5216962" y="4305776"/>
            <a:chExt cx="4196358" cy="2047994"/>
          </a:xfrm>
        </p:grpSpPr>
        <p:sp>
          <p:nvSpPr>
            <p:cNvPr id="9" name="Shape 6"/>
            <p:cNvSpPr/>
            <p:nvPr/>
          </p:nvSpPr>
          <p:spPr>
            <a:xfrm>
              <a:off x="5216962" y="4305776"/>
              <a:ext cx="4196358" cy="2047994"/>
            </a:xfrm>
            <a:prstGeom prst="roundRect">
              <a:avLst>
                <a:gd name="adj" fmla="val 4652"/>
              </a:avLst>
            </a:prstGeom>
            <a:solidFill>
              <a:srgbClr val="DADBF1"/>
            </a:solidFill>
            <a:ln w="7620">
              <a:solidFill>
                <a:srgbClr val="C0C1D7"/>
              </a:solidFill>
              <a:prstDash val="solid"/>
            </a:ln>
          </p:spPr>
        </p:sp>
        <p:sp>
          <p:nvSpPr>
            <p:cNvPr id="10" name="Text 7"/>
            <p:cNvSpPr/>
            <p:nvPr/>
          </p:nvSpPr>
          <p:spPr>
            <a:xfrm>
              <a:off x="5451396" y="4540210"/>
              <a:ext cx="2835235" cy="354330"/>
            </a:xfrm>
            <a:prstGeom prst="rect">
              <a:avLst/>
            </a:prstGeom>
            <a:noFill/>
            <a:ln/>
          </p:spPr>
          <p:txBody>
            <a:bodyPr wrap="none" lIns="0" tIns="0" rIns="0" bIns="0" rtlCol="0" anchor="t"/>
            <a:lstStyle/>
            <a:p>
              <a:pPr>
                <a:lnSpc>
                  <a:spcPts val="2292"/>
                </a:lnSpc>
              </a:pPr>
              <a:r>
                <a:rPr lang="en-US" sz="2333" b="1" kern="0" spc="-56" dirty="0">
                  <a:solidFill>
                    <a:srgbClr val="FF0000"/>
                  </a:solidFill>
                  <a:latin typeface="Inter Bold" pitchFamily="34" charset="0"/>
                  <a:ea typeface="Inter Bold" pitchFamily="34" charset="-122"/>
                  <a:cs typeface="Inter Bold" pitchFamily="34" charset="-120"/>
                </a:rPr>
                <a:t>Set API Key</a:t>
              </a:r>
              <a:endParaRPr lang="en-US" sz="2333" dirty="0">
                <a:solidFill>
                  <a:srgbClr val="FF0000"/>
                </a:solidFill>
              </a:endParaRPr>
            </a:p>
          </p:txBody>
        </p:sp>
        <p:sp>
          <p:nvSpPr>
            <p:cNvPr id="11" name="Text 8"/>
            <p:cNvSpPr/>
            <p:nvPr/>
          </p:nvSpPr>
          <p:spPr>
            <a:xfrm>
              <a:off x="5451396" y="5030629"/>
              <a:ext cx="3727490" cy="725805"/>
            </a:xfrm>
            <a:prstGeom prst="rect">
              <a:avLst/>
            </a:prstGeom>
            <a:noFill/>
            <a:ln/>
          </p:spPr>
          <p:txBody>
            <a:bodyPr wrap="square" lIns="0" tIns="0" rIns="0" bIns="0" rtlCol="0" anchor="t"/>
            <a:lstStyle/>
            <a:p>
              <a:pPr>
                <a:lnSpc>
                  <a:spcPts val="2375"/>
                </a:lnSpc>
              </a:pPr>
              <a:r>
                <a:rPr lang="en-US" sz="2000" kern="0" spc="-30" dirty="0">
                  <a:solidFill>
                    <a:srgbClr val="272525"/>
                  </a:solidFill>
                  <a:latin typeface="Inter" pitchFamily="34" charset="0"/>
                  <a:ea typeface="Inter" pitchFamily="34" charset="-122"/>
                  <a:cs typeface="Inter" pitchFamily="34" charset="-120"/>
                </a:rPr>
                <a:t>Set the OpenAI API key as an environment variable.</a:t>
              </a:r>
              <a:endParaRPr lang="en-US" sz="2000" dirty="0"/>
            </a:p>
          </p:txBody>
        </p:sp>
      </p:grpSp>
      <p:grpSp>
        <p:nvGrpSpPr>
          <p:cNvPr id="21" name="Group 20">
            <a:extLst>
              <a:ext uri="{FF2B5EF4-FFF2-40B4-BE49-F238E27FC236}">
                <a16:creationId xmlns:a16="http://schemas.microsoft.com/office/drawing/2014/main" id="{FE924E47-22E0-E67D-FD98-72B1A1679E9C}"/>
              </a:ext>
            </a:extLst>
          </p:cNvPr>
          <p:cNvGrpSpPr/>
          <p:nvPr/>
        </p:nvGrpSpPr>
        <p:grpSpPr>
          <a:xfrm>
            <a:off x="8012208" y="3871982"/>
            <a:ext cx="3496965" cy="1706662"/>
            <a:chOff x="9647754" y="4266008"/>
            <a:chExt cx="4196358" cy="2047994"/>
          </a:xfrm>
        </p:grpSpPr>
        <p:sp>
          <p:nvSpPr>
            <p:cNvPr id="12" name="Shape 9"/>
            <p:cNvSpPr/>
            <p:nvPr/>
          </p:nvSpPr>
          <p:spPr>
            <a:xfrm>
              <a:off x="9647754" y="4266008"/>
              <a:ext cx="4196358" cy="2047994"/>
            </a:xfrm>
            <a:prstGeom prst="roundRect">
              <a:avLst>
                <a:gd name="adj" fmla="val 4652"/>
              </a:avLst>
            </a:prstGeom>
            <a:solidFill>
              <a:srgbClr val="DADBF1"/>
            </a:solidFill>
            <a:ln w="7620">
              <a:solidFill>
                <a:srgbClr val="C0C1D7"/>
              </a:solidFill>
              <a:prstDash val="solid"/>
            </a:ln>
          </p:spPr>
        </p:sp>
        <p:sp>
          <p:nvSpPr>
            <p:cNvPr id="13" name="Text 10"/>
            <p:cNvSpPr/>
            <p:nvPr/>
          </p:nvSpPr>
          <p:spPr>
            <a:xfrm>
              <a:off x="9874568" y="4540210"/>
              <a:ext cx="2835235" cy="354330"/>
            </a:xfrm>
            <a:prstGeom prst="rect">
              <a:avLst/>
            </a:prstGeom>
            <a:noFill/>
            <a:ln/>
          </p:spPr>
          <p:txBody>
            <a:bodyPr wrap="none" lIns="0" tIns="0" rIns="0" bIns="0" rtlCol="0" anchor="t"/>
            <a:lstStyle/>
            <a:p>
              <a:pPr>
                <a:lnSpc>
                  <a:spcPts val="2292"/>
                </a:lnSpc>
              </a:pPr>
              <a:r>
                <a:rPr lang="en-US" sz="2333" b="1" kern="0" spc="-56" dirty="0">
                  <a:solidFill>
                    <a:srgbClr val="FF0000"/>
                  </a:solidFill>
                  <a:latin typeface="Inter Bold" pitchFamily="34" charset="0"/>
                  <a:ea typeface="Inter Bold" pitchFamily="34" charset="-122"/>
                  <a:cs typeface="Inter Bold" pitchFamily="34" charset="-120"/>
                </a:rPr>
                <a:t>Authenticate</a:t>
              </a:r>
              <a:endParaRPr lang="en-US" sz="2333" dirty="0">
                <a:solidFill>
                  <a:srgbClr val="FF0000"/>
                </a:solidFill>
              </a:endParaRPr>
            </a:p>
          </p:txBody>
        </p:sp>
        <p:sp>
          <p:nvSpPr>
            <p:cNvPr id="14" name="Text 11"/>
            <p:cNvSpPr/>
            <p:nvPr/>
          </p:nvSpPr>
          <p:spPr>
            <a:xfrm>
              <a:off x="9874568" y="5030629"/>
              <a:ext cx="3727490" cy="1088708"/>
            </a:xfrm>
            <a:prstGeom prst="rect">
              <a:avLst/>
            </a:prstGeom>
            <a:noFill/>
            <a:ln/>
          </p:spPr>
          <p:txBody>
            <a:bodyPr wrap="square" lIns="0" tIns="0" rIns="0" bIns="0" rtlCol="0" anchor="t"/>
            <a:lstStyle/>
            <a:p>
              <a:pPr>
                <a:lnSpc>
                  <a:spcPts val="2375"/>
                </a:lnSpc>
              </a:pPr>
              <a:r>
                <a:rPr lang="en-US" sz="2000" kern="0" spc="-30" dirty="0">
                  <a:solidFill>
                    <a:srgbClr val="272525"/>
                  </a:solidFill>
                  <a:latin typeface="Inter" pitchFamily="34" charset="0"/>
                  <a:ea typeface="Inter" pitchFamily="34" charset="-122"/>
                  <a:cs typeface="Inter" pitchFamily="34" charset="-120"/>
                </a:rPr>
                <a:t>Ensure your API key is correctly authenticated to access OpenAI services</a:t>
              </a:r>
              <a:r>
                <a:rPr lang="en-US" sz="1458" kern="0" spc="-30" dirty="0">
                  <a:solidFill>
                    <a:srgbClr val="272525"/>
                  </a:solidFill>
                  <a:latin typeface="Inter" pitchFamily="34" charset="0"/>
                  <a:ea typeface="Inter" pitchFamily="34" charset="-122"/>
                  <a:cs typeface="Inter" pitchFamily="34" charset="-120"/>
                </a:rPr>
                <a:t>.</a:t>
              </a:r>
              <a:endParaRPr lang="en-US" sz="1458" dirty="0"/>
            </a:p>
          </p:txBody>
        </p:sp>
      </p:grpSp>
      <p:sp>
        <p:nvSpPr>
          <p:cNvPr id="15" name="Text 12"/>
          <p:cNvSpPr/>
          <p:nvPr/>
        </p:nvSpPr>
        <p:spPr>
          <a:xfrm>
            <a:off x="-1015826" y="3670101"/>
            <a:ext cx="4184154" cy="302419"/>
          </a:xfrm>
          <a:prstGeom prst="rect">
            <a:avLst/>
          </a:prstGeom>
          <a:noFill/>
          <a:ln/>
        </p:spPr>
        <p:txBody>
          <a:bodyPr wrap="none" lIns="0" tIns="0" rIns="0" bIns="0" rtlCol="0" anchor="t"/>
          <a:lstStyle/>
          <a:p>
            <a:pPr>
              <a:lnSpc>
                <a:spcPts val="2375"/>
              </a:lnSpc>
            </a:pPr>
            <a:endParaRPr lang="en-US" sz="1458" dirty="0"/>
          </a:p>
        </p:txBody>
      </p:sp>
      <p:sp>
        <p:nvSpPr>
          <p:cNvPr id="16" name="Text 13"/>
          <p:cNvSpPr/>
          <p:nvPr/>
        </p:nvSpPr>
        <p:spPr>
          <a:xfrm>
            <a:off x="5313164" y="5677496"/>
            <a:ext cx="6223595" cy="302419"/>
          </a:xfrm>
          <a:prstGeom prst="rect">
            <a:avLst/>
          </a:prstGeom>
          <a:noFill/>
          <a:ln/>
        </p:spPr>
        <p:txBody>
          <a:bodyPr wrap="none" lIns="0" tIns="0" rIns="0" bIns="0" rtlCol="0" anchor="t"/>
          <a:lstStyle/>
          <a:p>
            <a:pPr>
              <a:lnSpc>
                <a:spcPts val="2375"/>
              </a:lnSpc>
            </a:pPr>
            <a:endParaRPr lang="en-US" sz="1458" dirty="0"/>
          </a:p>
        </p:txBody>
      </p:sp>
      <p:sp>
        <p:nvSpPr>
          <p:cNvPr id="17" name="Rectangle 16">
            <a:extLst>
              <a:ext uri="{FF2B5EF4-FFF2-40B4-BE49-F238E27FC236}">
                <a16:creationId xmlns:a16="http://schemas.microsoft.com/office/drawing/2014/main" id="{B7F78A16-AE8C-4E96-5015-06114F926331}"/>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22" name="Picture 21">
            <a:extLst>
              <a:ext uri="{FF2B5EF4-FFF2-40B4-BE49-F238E27FC236}">
                <a16:creationId xmlns:a16="http://schemas.microsoft.com/office/drawing/2014/main" id="{DD9F21BB-951D-B207-6928-C9CA0172CD1A}"/>
              </a:ext>
            </a:extLst>
          </p:cNvPr>
          <p:cNvPicPr>
            <a:picLocks noChangeAspect="1"/>
          </p:cNvPicPr>
          <p:nvPr/>
        </p:nvPicPr>
        <p:blipFill>
          <a:blip r:embed="rId4"/>
          <a:stretch>
            <a:fillRect/>
          </a:stretch>
        </p:blipFill>
        <p:spPr>
          <a:xfrm>
            <a:off x="0" y="-13300"/>
            <a:ext cx="12192000" cy="6871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72A6387-6D1B-9543-1642-5457B0B32870}"/>
              </a:ext>
            </a:extLst>
          </p:cNvPr>
          <p:cNvSpPr/>
          <p:nvPr/>
        </p:nvSpPr>
        <p:spPr>
          <a:xfrm>
            <a:off x="7996704" y="4190206"/>
            <a:ext cx="3533705" cy="153329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5" name="Rectangle 24">
            <a:extLst>
              <a:ext uri="{FF2B5EF4-FFF2-40B4-BE49-F238E27FC236}">
                <a16:creationId xmlns:a16="http://schemas.microsoft.com/office/drawing/2014/main" id="{A87441DD-A715-E8C1-CC01-9C1F9B1EAF51}"/>
              </a:ext>
            </a:extLst>
          </p:cNvPr>
          <p:cNvSpPr/>
          <p:nvPr/>
        </p:nvSpPr>
        <p:spPr>
          <a:xfrm>
            <a:off x="4298822" y="4190206"/>
            <a:ext cx="3462913" cy="153329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4" name="Rectangle 23">
            <a:extLst>
              <a:ext uri="{FF2B5EF4-FFF2-40B4-BE49-F238E27FC236}">
                <a16:creationId xmlns:a16="http://schemas.microsoft.com/office/drawing/2014/main" id="{CE1F538E-044B-AFF7-55A0-0671A43031AE}"/>
              </a:ext>
            </a:extLst>
          </p:cNvPr>
          <p:cNvSpPr/>
          <p:nvPr/>
        </p:nvSpPr>
        <p:spPr>
          <a:xfrm>
            <a:off x="600939" y="4190206"/>
            <a:ext cx="3462913" cy="153329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 name="Text 0"/>
          <p:cNvSpPr/>
          <p:nvPr/>
        </p:nvSpPr>
        <p:spPr>
          <a:xfrm>
            <a:off x="472633" y="363962"/>
            <a:ext cx="601325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Inter Bold" pitchFamily="34" charset="0"/>
                <a:ea typeface="Inter Bold" pitchFamily="34" charset="-122"/>
                <a:cs typeface="Inter Bold" pitchFamily="34" charset="-120"/>
              </a:rPr>
              <a:t>Checking the Last Message</a:t>
            </a:r>
            <a:endParaRPr lang="en-US" sz="3708" dirty="0"/>
          </a:p>
        </p:txBody>
      </p:sp>
      <p:pic>
        <p:nvPicPr>
          <p:cNvPr id="3" name="Image 0" descr="preencoded.png"/>
          <p:cNvPicPr>
            <a:picLocks noChangeAspect="1"/>
          </p:cNvPicPr>
          <p:nvPr/>
        </p:nvPicPr>
        <p:blipFill>
          <a:blip r:embed="rId3"/>
          <a:stretch>
            <a:fillRect/>
          </a:stretch>
        </p:blipFill>
        <p:spPr>
          <a:xfrm>
            <a:off x="472634" y="1259377"/>
            <a:ext cx="11159923" cy="2203160"/>
          </a:xfrm>
          <a:prstGeom prst="rect">
            <a:avLst/>
          </a:prstGeom>
        </p:spPr>
      </p:pic>
      <p:sp>
        <p:nvSpPr>
          <p:cNvPr id="4" name="Text 1"/>
          <p:cNvSpPr/>
          <p:nvPr/>
        </p:nvSpPr>
        <p:spPr>
          <a:xfrm>
            <a:off x="661492" y="3675162"/>
            <a:ext cx="10869018" cy="302419"/>
          </a:xfrm>
          <a:prstGeom prst="rect">
            <a:avLst/>
          </a:prstGeom>
          <a:noFill/>
          <a:ln/>
        </p:spPr>
        <p:txBody>
          <a:bodyPr wrap="none" lIns="0" tIns="0" rIns="0" bIns="0" rtlCol="0" anchor="t"/>
          <a:lstStyle/>
          <a:p>
            <a:pPr>
              <a:lnSpc>
                <a:spcPts val="2375"/>
              </a:lnSpc>
            </a:pPr>
            <a:r>
              <a:rPr lang="en-US" sz="2000" kern="0" spc="-30" dirty="0">
                <a:solidFill>
                  <a:srgbClr val="FF0000"/>
                </a:solidFill>
                <a:latin typeface="Inter" pitchFamily="34" charset="0"/>
                <a:ea typeface="Inter" pitchFamily="34" charset="-122"/>
                <a:cs typeface="Inter" pitchFamily="34" charset="-120"/>
              </a:rPr>
              <a:t>Step 03:-To ensure our bot responds to the correct messages, we need a way to verify the sender.</a:t>
            </a:r>
            <a:endParaRPr lang="en-US" sz="2000" dirty="0">
              <a:solidFill>
                <a:srgbClr val="FF0000"/>
              </a:solidFill>
            </a:endParaRPr>
          </a:p>
        </p:txBody>
      </p:sp>
      <p:sp>
        <p:nvSpPr>
          <p:cNvPr id="5" name="Shape 2"/>
          <p:cNvSpPr/>
          <p:nvPr/>
        </p:nvSpPr>
        <p:spPr>
          <a:xfrm>
            <a:off x="661492" y="4402832"/>
            <a:ext cx="425252" cy="425252"/>
          </a:xfrm>
          <a:prstGeom prst="roundRect">
            <a:avLst>
              <a:gd name="adj" fmla="val 18669"/>
            </a:avLst>
          </a:prstGeom>
          <a:solidFill>
            <a:srgbClr val="DADBF1"/>
          </a:solidFill>
          <a:ln w="7620">
            <a:solidFill>
              <a:srgbClr val="C0C1D7"/>
            </a:solidFill>
            <a:prstDash val="solid"/>
          </a:ln>
        </p:spPr>
      </p:sp>
      <p:sp>
        <p:nvSpPr>
          <p:cNvPr id="6" name="Text 3"/>
          <p:cNvSpPr/>
          <p:nvPr/>
        </p:nvSpPr>
        <p:spPr>
          <a:xfrm>
            <a:off x="732384" y="4438254"/>
            <a:ext cx="283468" cy="354409"/>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1</a:t>
            </a:r>
            <a:endParaRPr lang="en-US" sz="2208" dirty="0"/>
          </a:p>
        </p:txBody>
      </p:sp>
      <p:sp>
        <p:nvSpPr>
          <p:cNvPr id="7" name="Text 4"/>
          <p:cNvSpPr/>
          <p:nvPr/>
        </p:nvSpPr>
        <p:spPr>
          <a:xfrm>
            <a:off x="1275755" y="4402832"/>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Locate Last Message</a:t>
            </a:r>
            <a:endParaRPr lang="en-US" sz="1833" dirty="0"/>
          </a:p>
        </p:txBody>
      </p:sp>
      <p:sp>
        <p:nvSpPr>
          <p:cNvPr id="8" name="Text 5"/>
          <p:cNvSpPr/>
          <p:nvPr/>
        </p:nvSpPr>
        <p:spPr>
          <a:xfrm>
            <a:off x="1275755" y="4811514"/>
            <a:ext cx="2882702"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Inter" pitchFamily="34" charset="0"/>
                <a:ea typeface="Inter" pitchFamily="34" charset="-122"/>
                <a:cs typeface="Inter" pitchFamily="34" charset="-120"/>
              </a:rPr>
              <a:t>The script focuses on the most recent message to avoid old or irrelevant responses.</a:t>
            </a:r>
            <a:endParaRPr lang="en-US" sz="1458" dirty="0"/>
          </a:p>
        </p:txBody>
      </p:sp>
      <p:sp>
        <p:nvSpPr>
          <p:cNvPr id="9" name="Shape 6"/>
          <p:cNvSpPr/>
          <p:nvPr/>
        </p:nvSpPr>
        <p:spPr>
          <a:xfrm>
            <a:off x="4347468" y="4402832"/>
            <a:ext cx="425252" cy="425252"/>
          </a:xfrm>
          <a:prstGeom prst="roundRect">
            <a:avLst>
              <a:gd name="adj" fmla="val 18669"/>
            </a:avLst>
          </a:prstGeom>
          <a:solidFill>
            <a:srgbClr val="DADBF1"/>
          </a:solidFill>
          <a:ln w="7620">
            <a:solidFill>
              <a:srgbClr val="C0C1D7"/>
            </a:solidFill>
            <a:prstDash val="solid"/>
          </a:ln>
        </p:spPr>
      </p:sp>
      <p:sp>
        <p:nvSpPr>
          <p:cNvPr id="10" name="Text 7"/>
          <p:cNvSpPr/>
          <p:nvPr/>
        </p:nvSpPr>
        <p:spPr>
          <a:xfrm>
            <a:off x="4418360" y="4438254"/>
            <a:ext cx="283468" cy="354409"/>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2</a:t>
            </a:r>
            <a:endParaRPr lang="en-US" sz="2208" dirty="0"/>
          </a:p>
        </p:txBody>
      </p:sp>
      <p:sp>
        <p:nvSpPr>
          <p:cNvPr id="11" name="Text 8"/>
          <p:cNvSpPr/>
          <p:nvPr/>
        </p:nvSpPr>
        <p:spPr>
          <a:xfrm>
            <a:off x="4961732" y="4402832"/>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Extract Sender</a:t>
            </a:r>
            <a:endParaRPr lang="en-US" sz="1833" dirty="0"/>
          </a:p>
        </p:txBody>
      </p:sp>
      <p:sp>
        <p:nvSpPr>
          <p:cNvPr id="12" name="Text 9"/>
          <p:cNvSpPr/>
          <p:nvPr/>
        </p:nvSpPr>
        <p:spPr>
          <a:xfrm>
            <a:off x="4961732" y="4811514"/>
            <a:ext cx="2882702"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Inter" pitchFamily="34" charset="0"/>
                <a:ea typeface="Inter" pitchFamily="34" charset="-122"/>
                <a:cs typeface="Inter" pitchFamily="34" charset="-120"/>
              </a:rPr>
              <a:t>Identify who sent the last message by looking at the message source.</a:t>
            </a:r>
            <a:endParaRPr lang="en-US" sz="1458" dirty="0"/>
          </a:p>
        </p:txBody>
      </p:sp>
      <p:sp>
        <p:nvSpPr>
          <p:cNvPr id="13" name="Shape 10"/>
          <p:cNvSpPr/>
          <p:nvPr/>
        </p:nvSpPr>
        <p:spPr>
          <a:xfrm>
            <a:off x="8033444" y="4402832"/>
            <a:ext cx="425252" cy="425252"/>
          </a:xfrm>
          <a:prstGeom prst="roundRect">
            <a:avLst>
              <a:gd name="adj" fmla="val 18669"/>
            </a:avLst>
          </a:prstGeom>
          <a:solidFill>
            <a:srgbClr val="DADBF1"/>
          </a:solidFill>
          <a:ln w="7620">
            <a:solidFill>
              <a:srgbClr val="C0C1D7"/>
            </a:solidFill>
            <a:prstDash val="solid"/>
          </a:ln>
        </p:spPr>
      </p:sp>
      <p:sp>
        <p:nvSpPr>
          <p:cNvPr id="14" name="Text 11"/>
          <p:cNvSpPr/>
          <p:nvPr/>
        </p:nvSpPr>
        <p:spPr>
          <a:xfrm>
            <a:off x="8104337" y="4438254"/>
            <a:ext cx="283468" cy="354409"/>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Inter Bold" pitchFamily="34" charset="0"/>
                <a:ea typeface="Inter Bold" pitchFamily="34" charset="-122"/>
                <a:cs typeface="Inter Bold" pitchFamily="34" charset="-120"/>
              </a:rPr>
              <a:t>3</a:t>
            </a:r>
            <a:endParaRPr lang="en-US" sz="2208" dirty="0"/>
          </a:p>
        </p:txBody>
      </p:sp>
      <p:sp>
        <p:nvSpPr>
          <p:cNvPr id="15" name="Text 12"/>
          <p:cNvSpPr/>
          <p:nvPr/>
        </p:nvSpPr>
        <p:spPr>
          <a:xfrm>
            <a:off x="8647708" y="4402832"/>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Inter Bold" pitchFamily="34" charset="0"/>
                <a:ea typeface="Inter Bold" pitchFamily="34" charset="-122"/>
                <a:cs typeface="Inter Bold" pitchFamily="34" charset="-120"/>
              </a:rPr>
              <a:t>Verify Sender</a:t>
            </a:r>
            <a:endParaRPr lang="en-US" sz="1833" dirty="0"/>
          </a:p>
        </p:txBody>
      </p:sp>
      <p:sp>
        <p:nvSpPr>
          <p:cNvPr id="16" name="Text 13"/>
          <p:cNvSpPr/>
          <p:nvPr/>
        </p:nvSpPr>
        <p:spPr>
          <a:xfrm>
            <a:off x="8647707" y="4811514"/>
            <a:ext cx="2882702"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Inter" pitchFamily="34" charset="0"/>
                <a:ea typeface="Inter" pitchFamily="34" charset="-122"/>
                <a:cs typeface="Inter" pitchFamily="34" charset="-120"/>
              </a:rPr>
              <a:t>A critical step is confirming the message is from someone we expect.</a:t>
            </a:r>
            <a:endParaRPr lang="en-US" sz="1458" dirty="0"/>
          </a:p>
        </p:txBody>
      </p:sp>
      <p:sp>
        <p:nvSpPr>
          <p:cNvPr id="17" name="Rectangle 16">
            <a:extLst>
              <a:ext uri="{FF2B5EF4-FFF2-40B4-BE49-F238E27FC236}">
                <a16:creationId xmlns:a16="http://schemas.microsoft.com/office/drawing/2014/main" id="{DC0510F2-2F62-8E6C-BE75-3258B0A5088B}"/>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19" name="Picture 18">
            <a:extLst>
              <a:ext uri="{FF2B5EF4-FFF2-40B4-BE49-F238E27FC236}">
                <a16:creationId xmlns:a16="http://schemas.microsoft.com/office/drawing/2014/main" id="{F67EF338-329B-DAA2-9642-2B7E84C52299}"/>
              </a:ext>
            </a:extLst>
          </p:cNvPr>
          <p:cNvPicPr>
            <a:picLocks noChangeAspect="1"/>
          </p:cNvPicPr>
          <p:nvPr/>
        </p:nvPicPr>
        <p:blipFill>
          <a:blip r:embed="rId4"/>
          <a:stretch>
            <a:fillRect/>
          </a:stretch>
        </p:blipFill>
        <p:spPr>
          <a:xfrm>
            <a:off x="26010" y="58004"/>
            <a:ext cx="12088882" cy="67999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FF0A5-3765-4658-1E37-35F2DAC03DC8}"/>
              </a:ext>
            </a:extLst>
          </p:cNvPr>
          <p:cNvPicPr>
            <a:picLocks noChangeAspect="1"/>
          </p:cNvPicPr>
          <p:nvPr/>
        </p:nvPicPr>
        <p:blipFill>
          <a:blip r:embed="rId2"/>
          <a:stretch>
            <a:fillRect/>
          </a:stretch>
        </p:blipFill>
        <p:spPr>
          <a:xfrm>
            <a:off x="0" y="47297"/>
            <a:ext cx="12192000" cy="6810703"/>
          </a:xfrm>
          <a:prstGeom prst="rect">
            <a:avLst/>
          </a:prstGeom>
        </p:spPr>
      </p:pic>
      <p:sp>
        <p:nvSpPr>
          <p:cNvPr id="2" name="Rectangle 1">
            <a:extLst>
              <a:ext uri="{FF2B5EF4-FFF2-40B4-BE49-F238E27FC236}">
                <a16:creationId xmlns:a16="http://schemas.microsoft.com/office/drawing/2014/main" id="{1B5B80D3-7D33-DE87-7242-A634287635CC}"/>
              </a:ext>
            </a:extLst>
          </p:cNvPr>
          <p:cNvSpPr/>
          <p:nvPr/>
        </p:nvSpPr>
        <p:spPr>
          <a:xfrm>
            <a:off x="0" y="2168165"/>
            <a:ext cx="12192000" cy="46425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456BC190-A9AB-9D79-8F49-D87A53C2AC4F}"/>
              </a:ext>
            </a:extLst>
          </p:cNvPr>
          <p:cNvSpPr>
            <a:spLocks noChangeArrowheads="1"/>
          </p:cNvSpPr>
          <p:nvPr/>
        </p:nvSpPr>
        <p:spPr bwMode="auto">
          <a:xfrm>
            <a:off x="446203" y="2460321"/>
            <a:ext cx="11745797"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E650D1"/>
                </a:solidFill>
                <a:effectLst/>
                <a:latin typeface="Arial" panose="020B0604020202020204" pitchFamily="34" charset="0"/>
              </a:rPr>
              <a:t>Problem Statement: AI-Powered Auto-Reply Chatbot</a:t>
            </a:r>
            <a:endParaRPr kumimoji="0" lang="en-US" altLang="en-US" sz="3200" b="0" i="0" u="none" strike="noStrike" cap="none" normalizeH="0" baseline="0" dirty="0">
              <a:ln>
                <a:noFill/>
              </a:ln>
              <a:solidFill>
                <a:srgbClr val="E650D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Arial" panose="020B0604020202020204" pitchFamily="34" charset="0"/>
              </a:rPr>
              <a:t>Many businesses face delays in responding to customer queries, especially during busy hours, leading to customer frustration. Additionally, human agents can be inconsistent, expensive, and unavailable 24/7. There's a need for an AI-powered chatbot that can provide instant, accurate, and consistent responses, handle a large volume of inquiries, and offer round-the-clock support without the need for extra human resources.</a:t>
            </a:r>
          </a:p>
        </p:txBody>
      </p:sp>
    </p:spTree>
    <p:extLst>
      <p:ext uri="{BB962C8B-B14F-4D97-AF65-F5344CB8AC3E}">
        <p14:creationId xmlns:p14="http://schemas.microsoft.com/office/powerpoint/2010/main" val="2146582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353715"/>
            <a:ext cx="5935762" cy="416315"/>
          </a:xfrm>
          <a:prstGeom prst="rect">
            <a:avLst/>
          </a:prstGeom>
          <a:noFill/>
          <a:ln/>
        </p:spPr>
        <p:txBody>
          <a:bodyPr wrap="none" lIns="0" tIns="0" rIns="0" bIns="0" rtlCol="0" anchor="t"/>
          <a:lstStyle/>
          <a:p>
            <a:pPr>
              <a:lnSpc>
                <a:spcPts val="3000"/>
              </a:lnSpc>
            </a:pPr>
            <a:r>
              <a:rPr lang="en-US" sz="2417" b="1" kern="0" spc="-72" dirty="0">
                <a:solidFill>
                  <a:srgbClr val="000000"/>
                </a:solidFill>
                <a:latin typeface="Inter Bold" pitchFamily="34" charset="0"/>
                <a:ea typeface="Inter Bold" pitchFamily="34" charset="-122"/>
                <a:cs typeface="Inter Bold" pitchFamily="34" charset="-120"/>
              </a:rPr>
              <a:t>Automating Message Selection &amp; Copying</a:t>
            </a:r>
            <a:endParaRPr lang="en-US" sz="2417" dirty="0"/>
          </a:p>
        </p:txBody>
      </p:sp>
      <p:pic>
        <p:nvPicPr>
          <p:cNvPr id="3" name="Image 0" descr="preencoded.png"/>
          <p:cNvPicPr>
            <a:picLocks noChangeAspect="1"/>
          </p:cNvPicPr>
          <p:nvPr/>
        </p:nvPicPr>
        <p:blipFill>
          <a:blip r:embed="rId3"/>
          <a:stretch>
            <a:fillRect/>
          </a:stretch>
        </p:blipFill>
        <p:spPr>
          <a:xfrm>
            <a:off x="2637495" y="921485"/>
            <a:ext cx="6654252" cy="2866926"/>
          </a:xfrm>
          <a:prstGeom prst="rect">
            <a:avLst/>
          </a:prstGeom>
        </p:spPr>
      </p:pic>
      <p:grpSp>
        <p:nvGrpSpPr>
          <p:cNvPr id="20" name="Group 19">
            <a:extLst>
              <a:ext uri="{FF2B5EF4-FFF2-40B4-BE49-F238E27FC236}">
                <a16:creationId xmlns:a16="http://schemas.microsoft.com/office/drawing/2014/main" id="{B8D0CF4B-2C5C-566C-1297-ADA10015D04B}"/>
              </a:ext>
            </a:extLst>
          </p:cNvPr>
          <p:cNvGrpSpPr/>
          <p:nvPr/>
        </p:nvGrpSpPr>
        <p:grpSpPr>
          <a:xfrm>
            <a:off x="661492" y="4403226"/>
            <a:ext cx="11077118" cy="1134849"/>
            <a:chOff x="666466" y="5288430"/>
            <a:chExt cx="13292541" cy="1361819"/>
          </a:xfrm>
        </p:grpSpPr>
        <p:pic>
          <p:nvPicPr>
            <p:cNvPr id="4" name="Image 1" descr="preencoded.png"/>
            <p:cNvPicPr>
              <a:picLocks noChangeAspect="1"/>
            </p:cNvPicPr>
            <p:nvPr/>
          </p:nvPicPr>
          <p:blipFill>
            <a:blip r:embed="rId4"/>
            <a:stretch>
              <a:fillRect/>
            </a:stretch>
          </p:blipFill>
          <p:spPr>
            <a:xfrm>
              <a:off x="666466" y="5288430"/>
              <a:ext cx="917023" cy="1361819"/>
            </a:xfrm>
            <a:prstGeom prst="rect">
              <a:avLst/>
            </a:prstGeom>
          </p:spPr>
        </p:pic>
        <p:sp>
          <p:nvSpPr>
            <p:cNvPr id="5" name="Text 1"/>
            <p:cNvSpPr/>
            <p:nvPr/>
          </p:nvSpPr>
          <p:spPr>
            <a:xfrm>
              <a:off x="1749730" y="5613420"/>
              <a:ext cx="2208812" cy="300281"/>
            </a:xfrm>
            <a:prstGeom prst="rect">
              <a:avLst/>
            </a:prstGeom>
            <a:noFill/>
            <a:ln/>
          </p:spPr>
          <p:txBody>
            <a:bodyPr wrap="none" lIns="0" tIns="0" rIns="0" bIns="0" rtlCol="0" anchor="t"/>
            <a:lstStyle/>
            <a:p>
              <a:pPr>
                <a:lnSpc>
                  <a:spcPts val="1500"/>
                </a:lnSpc>
              </a:pPr>
              <a:r>
                <a:rPr lang="en-US" sz="2000" b="1" kern="0" spc="-37" dirty="0">
                  <a:solidFill>
                    <a:srgbClr val="272525"/>
                  </a:solidFill>
                  <a:latin typeface="Inter Bold" pitchFamily="34" charset="0"/>
                  <a:ea typeface="Inter Bold" pitchFamily="34" charset="-122"/>
                  <a:cs typeface="Inter Bold" pitchFamily="34" charset="-120"/>
                </a:rPr>
                <a:t>Locate Message Area</a:t>
              </a:r>
              <a:endParaRPr lang="en-US" sz="2000" dirty="0"/>
            </a:p>
          </p:txBody>
        </p:sp>
        <p:sp>
          <p:nvSpPr>
            <p:cNvPr id="6" name="Text 2"/>
            <p:cNvSpPr/>
            <p:nvPr/>
          </p:nvSpPr>
          <p:spPr>
            <a:xfrm>
              <a:off x="1874401" y="6009426"/>
              <a:ext cx="12084606" cy="235744"/>
            </a:xfrm>
            <a:prstGeom prst="rect">
              <a:avLst/>
            </a:prstGeom>
            <a:noFill/>
            <a:ln/>
          </p:spPr>
          <p:txBody>
            <a:bodyPr wrap="none" lIns="0" tIns="0" rIns="0" bIns="0" rtlCol="0" anchor="t"/>
            <a:lstStyle/>
            <a:p>
              <a:pPr>
                <a:lnSpc>
                  <a:spcPts val="1542"/>
                </a:lnSpc>
              </a:pPr>
              <a:r>
                <a:rPr lang="en-US" sz="1667" kern="0" spc="-19" dirty="0">
                  <a:solidFill>
                    <a:srgbClr val="272525"/>
                  </a:solidFill>
                  <a:latin typeface="Inter" pitchFamily="34" charset="0"/>
                  <a:ea typeface="Inter" pitchFamily="34" charset="-122"/>
                  <a:cs typeface="Inter" pitchFamily="34" charset="-120"/>
                </a:rPr>
                <a:t>Find the chat box</a:t>
              </a:r>
              <a:r>
                <a:rPr lang="en-US" sz="1333" kern="0" spc="-19" dirty="0">
                  <a:solidFill>
                    <a:srgbClr val="272525"/>
                  </a:solidFill>
                  <a:latin typeface="Inter" pitchFamily="34" charset="0"/>
                  <a:ea typeface="Inter" pitchFamily="34" charset="-122"/>
                  <a:cs typeface="Inter" pitchFamily="34" charset="-120"/>
                </a:rPr>
                <a:t>.</a:t>
              </a:r>
              <a:endParaRPr lang="en-US" sz="1333" dirty="0"/>
            </a:p>
          </p:txBody>
        </p:sp>
      </p:grpSp>
      <p:sp>
        <p:nvSpPr>
          <p:cNvPr id="13" name="Rectangle 12">
            <a:extLst>
              <a:ext uri="{FF2B5EF4-FFF2-40B4-BE49-F238E27FC236}">
                <a16:creationId xmlns:a16="http://schemas.microsoft.com/office/drawing/2014/main" id="{28528095-39D5-8DF2-6F08-BF54E005993B}"/>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21" name="Group 20">
            <a:extLst>
              <a:ext uri="{FF2B5EF4-FFF2-40B4-BE49-F238E27FC236}">
                <a16:creationId xmlns:a16="http://schemas.microsoft.com/office/drawing/2014/main" id="{3FC1C126-E797-1A8F-2056-EA5B24A85717}"/>
              </a:ext>
            </a:extLst>
          </p:cNvPr>
          <p:cNvGrpSpPr/>
          <p:nvPr/>
        </p:nvGrpSpPr>
        <p:grpSpPr>
          <a:xfrm>
            <a:off x="4050841" y="4404360"/>
            <a:ext cx="10968070" cy="1134849"/>
            <a:chOff x="4861009" y="5285231"/>
            <a:chExt cx="13161684" cy="1361819"/>
          </a:xfrm>
        </p:grpSpPr>
        <p:sp>
          <p:nvSpPr>
            <p:cNvPr id="8" name="Text 3"/>
            <p:cNvSpPr/>
            <p:nvPr/>
          </p:nvSpPr>
          <p:spPr>
            <a:xfrm>
              <a:off x="5938087" y="5627880"/>
              <a:ext cx="1842968" cy="230386"/>
            </a:xfrm>
            <a:prstGeom prst="rect">
              <a:avLst/>
            </a:prstGeom>
            <a:noFill/>
            <a:ln/>
          </p:spPr>
          <p:txBody>
            <a:bodyPr wrap="none" lIns="0" tIns="0" rIns="0" bIns="0" rtlCol="0" anchor="t"/>
            <a:lstStyle/>
            <a:p>
              <a:pPr>
                <a:lnSpc>
                  <a:spcPts val="1500"/>
                </a:lnSpc>
              </a:pPr>
              <a:r>
                <a:rPr lang="en-US" sz="2000" b="1" kern="0" spc="-37" dirty="0">
                  <a:solidFill>
                    <a:srgbClr val="272525"/>
                  </a:solidFill>
                  <a:latin typeface="Inter Bold" pitchFamily="34" charset="0"/>
                  <a:ea typeface="Inter Bold" pitchFamily="34" charset="-122"/>
                  <a:cs typeface="Inter Bold" pitchFamily="34" charset="-120"/>
                </a:rPr>
                <a:t>Click Last Message</a:t>
              </a:r>
              <a:endParaRPr lang="en-US" sz="2000" dirty="0"/>
            </a:p>
          </p:txBody>
        </p:sp>
        <p:sp>
          <p:nvSpPr>
            <p:cNvPr id="9" name="Text 4"/>
            <p:cNvSpPr/>
            <p:nvPr/>
          </p:nvSpPr>
          <p:spPr>
            <a:xfrm>
              <a:off x="5938087" y="6011591"/>
              <a:ext cx="12084606" cy="235744"/>
            </a:xfrm>
            <a:prstGeom prst="rect">
              <a:avLst/>
            </a:prstGeom>
            <a:noFill/>
            <a:ln/>
          </p:spPr>
          <p:txBody>
            <a:bodyPr wrap="none" lIns="0" tIns="0" rIns="0" bIns="0" rtlCol="0" anchor="t"/>
            <a:lstStyle/>
            <a:p>
              <a:pPr>
                <a:lnSpc>
                  <a:spcPts val="1542"/>
                </a:lnSpc>
              </a:pPr>
              <a:r>
                <a:rPr lang="en-US" sz="1500" kern="0" spc="-19" dirty="0">
                  <a:solidFill>
                    <a:srgbClr val="272525"/>
                  </a:solidFill>
                  <a:latin typeface="Inter" pitchFamily="34" charset="0"/>
                  <a:ea typeface="Inter" pitchFamily="34" charset="-122"/>
                  <a:cs typeface="Inter" pitchFamily="34" charset="-120"/>
                </a:rPr>
                <a:t>Select the message to reply to.</a:t>
              </a:r>
              <a:endParaRPr lang="en-US" sz="1500" dirty="0"/>
            </a:p>
          </p:txBody>
        </p:sp>
        <p:pic>
          <p:nvPicPr>
            <p:cNvPr id="15" name="Image 1" descr="preencoded.png">
              <a:extLst>
                <a:ext uri="{FF2B5EF4-FFF2-40B4-BE49-F238E27FC236}">
                  <a16:creationId xmlns:a16="http://schemas.microsoft.com/office/drawing/2014/main" id="{8E415E5E-A850-E46C-113B-A6AD51B6BADB}"/>
                </a:ext>
              </a:extLst>
            </p:cNvPr>
            <p:cNvPicPr>
              <a:picLocks noChangeAspect="1"/>
            </p:cNvPicPr>
            <p:nvPr/>
          </p:nvPicPr>
          <p:blipFill>
            <a:blip r:embed="rId4"/>
            <a:stretch>
              <a:fillRect/>
            </a:stretch>
          </p:blipFill>
          <p:spPr>
            <a:xfrm>
              <a:off x="4861009" y="5285231"/>
              <a:ext cx="917023" cy="1361819"/>
            </a:xfrm>
            <a:prstGeom prst="rect">
              <a:avLst/>
            </a:prstGeom>
          </p:spPr>
        </p:pic>
        <p:sp>
          <p:nvSpPr>
            <p:cNvPr id="16" name="TextBox 15">
              <a:extLst>
                <a:ext uri="{FF2B5EF4-FFF2-40B4-BE49-F238E27FC236}">
                  <a16:creationId xmlns:a16="http://schemas.microsoft.com/office/drawing/2014/main" id="{F5D59C6F-E4CF-2A22-2A19-8CFEF0692DCB}"/>
                </a:ext>
              </a:extLst>
            </p:cNvPr>
            <p:cNvSpPr txBox="1"/>
            <p:nvPr/>
          </p:nvSpPr>
          <p:spPr>
            <a:xfrm>
              <a:off x="5121029" y="5684854"/>
              <a:ext cx="370146" cy="603319"/>
            </a:xfrm>
            <a:prstGeom prst="rect">
              <a:avLst/>
            </a:prstGeom>
            <a:noFill/>
          </p:spPr>
          <p:txBody>
            <a:bodyPr wrap="square" rtlCol="0">
              <a:spAutoFit/>
            </a:bodyPr>
            <a:lstStyle/>
            <a:p>
              <a:r>
                <a:rPr lang="en-IN" sz="2667" b="1" dirty="0"/>
                <a:t>2</a:t>
              </a:r>
            </a:p>
          </p:txBody>
        </p:sp>
      </p:grpSp>
      <p:grpSp>
        <p:nvGrpSpPr>
          <p:cNvPr id="22" name="Group 21">
            <a:extLst>
              <a:ext uri="{FF2B5EF4-FFF2-40B4-BE49-F238E27FC236}">
                <a16:creationId xmlns:a16="http://schemas.microsoft.com/office/drawing/2014/main" id="{290BE6E4-E1B1-1AF0-53C4-B907DDF0B5E2}"/>
              </a:ext>
            </a:extLst>
          </p:cNvPr>
          <p:cNvGrpSpPr/>
          <p:nvPr/>
        </p:nvGrpSpPr>
        <p:grpSpPr>
          <a:xfrm>
            <a:off x="7637405" y="4360660"/>
            <a:ext cx="11086804" cy="1134849"/>
            <a:chOff x="9164885" y="5232791"/>
            <a:chExt cx="13304165" cy="1361819"/>
          </a:xfrm>
        </p:grpSpPr>
        <p:sp>
          <p:nvSpPr>
            <p:cNvPr id="11" name="Text 5"/>
            <p:cNvSpPr/>
            <p:nvPr/>
          </p:nvSpPr>
          <p:spPr>
            <a:xfrm>
              <a:off x="10386267" y="5641122"/>
              <a:ext cx="1842968" cy="230386"/>
            </a:xfrm>
            <a:prstGeom prst="rect">
              <a:avLst/>
            </a:prstGeom>
            <a:noFill/>
            <a:ln/>
          </p:spPr>
          <p:txBody>
            <a:bodyPr wrap="none" lIns="0" tIns="0" rIns="0" bIns="0" rtlCol="0" anchor="t"/>
            <a:lstStyle/>
            <a:p>
              <a:pPr>
                <a:lnSpc>
                  <a:spcPts val="1500"/>
                </a:lnSpc>
              </a:pPr>
              <a:r>
                <a:rPr lang="en-US" sz="2000" b="1" kern="0" spc="-37" dirty="0">
                  <a:solidFill>
                    <a:srgbClr val="272525"/>
                  </a:solidFill>
                  <a:latin typeface="Inter Bold" pitchFamily="34" charset="0"/>
                  <a:ea typeface="Inter Bold" pitchFamily="34" charset="-122"/>
                  <a:cs typeface="Inter Bold" pitchFamily="34" charset="-120"/>
                </a:rPr>
                <a:t>Copy to Clipboard</a:t>
              </a:r>
              <a:endParaRPr lang="en-US" sz="2000" dirty="0"/>
            </a:p>
          </p:txBody>
        </p:sp>
        <p:sp>
          <p:nvSpPr>
            <p:cNvPr id="12" name="Text 6"/>
            <p:cNvSpPr/>
            <p:nvPr/>
          </p:nvSpPr>
          <p:spPr>
            <a:xfrm>
              <a:off x="10384444" y="5966140"/>
              <a:ext cx="12084606" cy="235744"/>
            </a:xfrm>
            <a:prstGeom prst="rect">
              <a:avLst/>
            </a:prstGeom>
            <a:noFill/>
            <a:ln/>
          </p:spPr>
          <p:txBody>
            <a:bodyPr wrap="none" lIns="0" tIns="0" rIns="0" bIns="0" rtlCol="0" anchor="t"/>
            <a:lstStyle/>
            <a:p>
              <a:pPr>
                <a:lnSpc>
                  <a:spcPts val="1542"/>
                </a:lnSpc>
              </a:pPr>
              <a:r>
                <a:rPr lang="en-US" sz="1500" kern="0" spc="-19" dirty="0">
                  <a:solidFill>
                    <a:srgbClr val="272525"/>
                  </a:solidFill>
                  <a:latin typeface="Inter" pitchFamily="34" charset="0"/>
                  <a:ea typeface="Inter" pitchFamily="34" charset="-122"/>
                  <a:cs typeface="Inter" pitchFamily="34" charset="-120"/>
                </a:rPr>
                <a:t>Copy the message for AI.</a:t>
              </a:r>
              <a:endParaRPr lang="en-US" sz="1500" dirty="0"/>
            </a:p>
          </p:txBody>
        </p:sp>
        <p:pic>
          <p:nvPicPr>
            <p:cNvPr id="14" name="Image 1" descr="preencoded.png">
              <a:extLst>
                <a:ext uri="{FF2B5EF4-FFF2-40B4-BE49-F238E27FC236}">
                  <a16:creationId xmlns:a16="http://schemas.microsoft.com/office/drawing/2014/main" id="{D7910B4A-7619-4426-62B5-249446FF8A17}"/>
                </a:ext>
              </a:extLst>
            </p:cNvPr>
            <p:cNvPicPr>
              <a:picLocks noChangeAspect="1"/>
            </p:cNvPicPr>
            <p:nvPr/>
          </p:nvPicPr>
          <p:blipFill>
            <a:blip r:embed="rId4"/>
            <a:stretch>
              <a:fillRect/>
            </a:stretch>
          </p:blipFill>
          <p:spPr>
            <a:xfrm>
              <a:off x="9164885" y="5232791"/>
              <a:ext cx="917023" cy="1361819"/>
            </a:xfrm>
            <a:prstGeom prst="rect">
              <a:avLst/>
            </a:prstGeom>
          </p:spPr>
        </p:pic>
        <p:sp>
          <p:nvSpPr>
            <p:cNvPr id="17" name="TextBox 16">
              <a:extLst>
                <a:ext uri="{FF2B5EF4-FFF2-40B4-BE49-F238E27FC236}">
                  <a16:creationId xmlns:a16="http://schemas.microsoft.com/office/drawing/2014/main" id="{37078A39-95A3-4657-BFDA-70234DD23D24}"/>
                </a:ext>
              </a:extLst>
            </p:cNvPr>
            <p:cNvSpPr txBox="1"/>
            <p:nvPr/>
          </p:nvSpPr>
          <p:spPr>
            <a:xfrm>
              <a:off x="9449014" y="5627880"/>
              <a:ext cx="370146" cy="603319"/>
            </a:xfrm>
            <a:prstGeom prst="rect">
              <a:avLst/>
            </a:prstGeom>
            <a:noFill/>
          </p:spPr>
          <p:txBody>
            <a:bodyPr wrap="square" rtlCol="0">
              <a:spAutoFit/>
            </a:bodyPr>
            <a:lstStyle/>
            <a:p>
              <a:r>
                <a:rPr lang="en-IN" sz="2667" b="1" dirty="0"/>
                <a:t>3</a:t>
              </a:r>
            </a:p>
          </p:txBody>
        </p:sp>
      </p:grpSp>
      <p:sp>
        <p:nvSpPr>
          <p:cNvPr id="23" name="TextBox 22">
            <a:extLst>
              <a:ext uri="{FF2B5EF4-FFF2-40B4-BE49-F238E27FC236}">
                <a16:creationId xmlns:a16="http://schemas.microsoft.com/office/drawing/2014/main" id="{1968D2C6-C91D-A837-8029-BED9CC798140}"/>
              </a:ext>
            </a:extLst>
          </p:cNvPr>
          <p:cNvSpPr txBox="1"/>
          <p:nvPr/>
        </p:nvSpPr>
        <p:spPr>
          <a:xfrm>
            <a:off x="2637495" y="3767565"/>
            <a:ext cx="9350202" cy="451342"/>
          </a:xfrm>
          <a:prstGeom prst="rect">
            <a:avLst/>
          </a:prstGeom>
          <a:noFill/>
        </p:spPr>
        <p:txBody>
          <a:bodyPr wrap="square" rtlCol="0">
            <a:spAutoFit/>
          </a:bodyPr>
          <a:lstStyle/>
          <a:p>
            <a:r>
              <a:rPr lang="en-IN" sz="2333" dirty="0">
                <a:solidFill>
                  <a:srgbClr val="FF0000"/>
                </a:solidFill>
              </a:rPr>
              <a:t>Step 04:-"Automating Message Selection &amp; Verification"</a:t>
            </a:r>
          </a:p>
        </p:txBody>
      </p:sp>
      <p:pic>
        <p:nvPicPr>
          <p:cNvPr id="10" name="Picture 9">
            <a:extLst>
              <a:ext uri="{FF2B5EF4-FFF2-40B4-BE49-F238E27FC236}">
                <a16:creationId xmlns:a16="http://schemas.microsoft.com/office/drawing/2014/main" id="{C425285B-FB7A-3526-0F06-617378015E0C}"/>
              </a:ext>
            </a:extLst>
          </p:cNvPr>
          <p:cNvPicPr>
            <a:picLocks noChangeAspect="1"/>
          </p:cNvPicPr>
          <p:nvPr/>
        </p:nvPicPr>
        <p:blipFill>
          <a:blip r:embed="rId5"/>
          <a:stretch>
            <a:fillRect/>
          </a:stretch>
        </p:blipFill>
        <p:spPr>
          <a:xfrm>
            <a:off x="25966" y="43623"/>
            <a:ext cx="12166033" cy="68099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2700" y="65438"/>
            <a:ext cx="4192389" cy="472480"/>
          </a:xfrm>
          <a:prstGeom prst="rect">
            <a:avLst/>
          </a:prstGeom>
          <a:noFill/>
          <a:ln/>
        </p:spPr>
        <p:txBody>
          <a:bodyPr wrap="none" lIns="0" tIns="0" rIns="0" bIns="0" rtlCol="0" anchor="t"/>
          <a:lstStyle/>
          <a:p>
            <a:pPr>
              <a:lnSpc>
                <a:spcPts val="3708"/>
              </a:lnSpc>
            </a:pPr>
            <a:r>
              <a:rPr lang="en-US" sz="2958" b="1" kern="0" spc="-89" dirty="0">
                <a:solidFill>
                  <a:srgbClr val="000000"/>
                </a:solidFill>
                <a:latin typeface="Inter Bold" pitchFamily="34" charset="0"/>
                <a:ea typeface="Inter Bold" pitchFamily="34" charset="-122"/>
                <a:cs typeface="Inter Bold" pitchFamily="34" charset="-120"/>
              </a:rPr>
              <a:t>Generating AI Response</a:t>
            </a:r>
            <a:endParaRPr lang="en-US" sz="2958" dirty="0"/>
          </a:p>
        </p:txBody>
      </p:sp>
      <p:pic>
        <p:nvPicPr>
          <p:cNvPr id="3" name="Image 0" descr="preencoded.png"/>
          <p:cNvPicPr>
            <a:picLocks noChangeAspect="1"/>
          </p:cNvPicPr>
          <p:nvPr/>
        </p:nvPicPr>
        <p:blipFill>
          <a:blip r:embed="rId3"/>
          <a:stretch>
            <a:fillRect/>
          </a:stretch>
        </p:blipFill>
        <p:spPr>
          <a:xfrm>
            <a:off x="482699" y="558042"/>
            <a:ext cx="11367715" cy="3823292"/>
          </a:xfrm>
          <a:prstGeom prst="rect">
            <a:avLst/>
          </a:prstGeom>
        </p:spPr>
      </p:pic>
      <p:sp>
        <p:nvSpPr>
          <p:cNvPr id="4" name="Text 1"/>
          <p:cNvSpPr/>
          <p:nvPr/>
        </p:nvSpPr>
        <p:spPr>
          <a:xfrm>
            <a:off x="9096276" y="1466949"/>
            <a:ext cx="2440583" cy="241895"/>
          </a:xfrm>
          <a:prstGeom prst="rect">
            <a:avLst/>
          </a:prstGeom>
          <a:noFill/>
          <a:ln/>
        </p:spPr>
        <p:txBody>
          <a:bodyPr wrap="none" lIns="0" tIns="0" rIns="0" bIns="0" rtlCol="0" anchor="t"/>
          <a:lstStyle/>
          <a:p>
            <a:pPr>
              <a:lnSpc>
                <a:spcPts val="1875"/>
              </a:lnSpc>
            </a:pPr>
            <a:endParaRPr lang="en-US" sz="1167" dirty="0"/>
          </a:p>
        </p:txBody>
      </p:sp>
      <p:sp>
        <p:nvSpPr>
          <p:cNvPr id="5" name="Text 2"/>
          <p:cNvSpPr/>
          <p:nvPr/>
        </p:nvSpPr>
        <p:spPr>
          <a:xfrm>
            <a:off x="661492" y="4009628"/>
            <a:ext cx="10869018" cy="241895"/>
          </a:xfrm>
          <a:prstGeom prst="rect">
            <a:avLst/>
          </a:prstGeom>
          <a:noFill/>
          <a:ln/>
        </p:spPr>
        <p:txBody>
          <a:bodyPr wrap="none" lIns="0" tIns="0" rIns="0" bIns="0" rtlCol="0" anchor="t"/>
          <a:lstStyle/>
          <a:p>
            <a:pPr>
              <a:lnSpc>
                <a:spcPts val="1875"/>
              </a:lnSpc>
            </a:pPr>
            <a:r>
              <a:rPr lang="en-US" sz="1167" kern="0" spc="-24" dirty="0">
                <a:solidFill>
                  <a:srgbClr val="272525"/>
                </a:solidFill>
                <a:latin typeface="Inter" pitchFamily="34" charset="0"/>
                <a:ea typeface="Inter" pitchFamily="34" charset="-122"/>
                <a:cs typeface="Inter" pitchFamily="34" charset="-120"/>
              </a:rPr>
              <a:t>Crafting responses using the OpenAI API.</a:t>
            </a:r>
            <a:endParaRPr lang="en-US" sz="1167" dirty="0"/>
          </a:p>
        </p:txBody>
      </p:sp>
      <p:sp>
        <p:nvSpPr>
          <p:cNvPr id="6" name="Text 3"/>
          <p:cNvSpPr/>
          <p:nvPr/>
        </p:nvSpPr>
        <p:spPr>
          <a:xfrm>
            <a:off x="661492" y="4421584"/>
            <a:ext cx="10869018" cy="241895"/>
          </a:xfrm>
          <a:prstGeom prst="rect">
            <a:avLst/>
          </a:prstGeom>
          <a:noFill/>
          <a:ln/>
        </p:spPr>
        <p:txBody>
          <a:bodyPr wrap="none" lIns="0" tIns="0" rIns="0" bIns="0" rtlCol="0" anchor="t"/>
          <a:lstStyle/>
          <a:p>
            <a:pPr marL="285739" indent="-285739">
              <a:lnSpc>
                <a:spcPts val="1875"/>
              </a:lnSpc>
              <a:buFont typeface="Wingdings" panose="05000000000000000000" pitchFamily="2" charset="2"/>
              <a:buChar char="q"/>
            </a:pPr>
            <a:r>
              <a:rPr lang="en-US" sz="2000" kern="0" spc="-24" dirty="0">
                <a:solidFill>
                  <a:srgbClr val="002060"/>
                </a:solidFill>
                <a:latin typeface="Inter" pitchFamily="34" charset="0"/>
                <a:ea typeface="Inter" pitchFamily="34" charset="-122"/>
                <a:cs typeface="Inter" pitchFamily="34" charset="-120"/>
              </a:rPr>
              <a:t>Requests are structured for specific tasks.</a:t>
            </a:r>
            <a:endParaRPr lang="en-US" sz="2000" dirty="0">
              <a:solidFill>
                <a:srgbClr val="002060"/>
              </a:solidFill>
            </a:endParaRPr>
          </a:p>
        </p:txBody>
      </p:sp>
      <p:sp>
        <p:nvSpPr>
          <p:cNvPr id="7" name="Text 4"/>
          <p:cNvSpPr/>
          <p:nvPr/>
        </p:nvSpPr>
        <p:spPr>
          <a:xfrm>
            <a:off x="661492" y="4833541"/>
            <a:ext cx="10869018" cy="241895"/>
          </a:xfrm>
          <a:prstGeom prst="rect">
            <a:avLst/>
          </a:prstGeom>
          <a:noFill/>
          <a:ln/>
        </p:spPr>
        <p:txBody>
          <a:bodyPr wrap="none" lIns="0" tIns="0" rIns="0" bIns="0" rtlCol="0" anchor="t"/>
          <a:lstStyle/>
          <a:p>
            <a:pPr marL="285739" indent="-285739">
              <a:lnSpc>
                <a:spcPts val="1875"/>
              </a:lnSpc>
              <a:buFont typeface="Wingdings" panose="05000000000000000000" pitchFamily="2" charset="2"/>
              <a:buChar char="q"/>
            </a:pPr>
            <a:r>
              <a:rPr lang="en-US" sz="2000" kern="0" spc="-24" dirty="0">
                <a:solidFill>
                  <a:srgbClr val="002060"/>
                </a:solidFill>
                <a:latin typeface="Inter" pitchFamily="34" charset="0"/>
                <a:ea typeface="Inter" pitchFamily="34" charset="-122"/>
                <a:cs typeface="Inter" pitchFamily="34" charset="-120"/>
              </a:rPr>
              <a:t>Optimized for seamless, natural interactions.</a:t>
            </a:r>
            <a:endParaRPr lang="en-US" sz="2000" dirty="0">
              <a:solidFill>
                <a:srgbClr val="002060"/>
              </a:solidFill>
            </a:endParaRPr>
          </a:p>
        </p:txBody>
      </p:sp>
      <p:grpSp>
        <p:nvGrpSpPr>
          <p:cNvPr id="21" name="Group 20">
            <a:extLst>
              <a:ext uri="{FF2B5EF4-FFF2-40B4-BE49-F238E27FC236}">
                <a16:creationId xmlns:a16="http://schemas.microsoft.com/office/drawing/2014/main" id="{97C48883-B566-CCC6-6ACC-52CF397600B9}"/>
              </a:ext>
            </a:extLst>
          </p:cNvPr>
          <p:cNvGrpSpPr/>
          <p:nvPr/>
        </p:nvGrpSpPr>
        <p:grpSpPr>
          <a:xfrm>
            <a:off x="648015" y="5379996"/>
            <a:ext cx="340221" cy="340221"/>
            <a:chOff x="793790" y="6498669"/>
            <a:chExt cx="408265" cy="408265"/>
          </a:xfrm>
        </p:grpSpPr>
        <p:sp>
          <p:nvSpPr>
            <p:cNvPr id="8" name="Shape 5"/>
            <p:cNvSpPr/>
            <p:nvPr/>
          </p:nvSpPr>
          <p:spPr>
            <a:xfrm>
              <a:off x="793790" y="6498669"/>
              <a:ext cx="408265" cy="408265"/>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61774" y="6532662"/>
              <a:ext cx="272177" cy="340162"/>
            </a:xfrm>
            <a:prstGeom prst="rect">
              <a:avLst/>
            </a:prstGeom>
            <a:noFill/>
            <a:ln/>
          </p:spPr>
          <p:txBody>
            <a:bodyPr wrap="none" lIns="0" tIns="0" rIns="0" bIns="0" rtlCol="0" anchor="t"/>
            <a:lstStyle/>
            <a:p>
              <a:pPr algn="ctr">
                <a:lnSpc>
                  <a:spcPts val="1750"/>
                </a:lnSpc>
              </a:pPr>
              <a:r>
                <a:rPr lang="en-US" sz="1750" b="1" kern="0" spc="-53" dirty="0">
                  <a:solidFill>
                    <a:srgbClr val="272525"/>
                  </a:solidFill>
                  <a:latin typeface="Inter Bold" pitchFamily="34" charset="0"/>
                  <a:ea typeface="Inter Bold" pitchFamily="34" charset="-122"/>
                  <a:cs typeface="Inter Bold" pitchFamily="34" charset="-120"/>
                </a:rPr>
                <a:t>1</a:t>
              </a:r>
              <a:endParaRPr lang="en-US" sz="1750" dirty="0"/>
            </a:p>
          </p:txBody>
        </p:sp>
      </p:grpSp>
      <p:sp>
        <p:nvSpPr>
          <p:cNvPr id="10" name="Text 7"/>
          <p:cNvSpPr/>
          <p:nvPr/>
        </p:nvSpPr>
        <p:spPr>
          <a:xfrm>
            <a:off x="1152922" y="5415558"/>
            <a:ext cx="1890217" cy="236240"/>
          </a:xfrm>
          <a:prstGeom prst="rect">
            <a:avLst/>
          </a:prstGeom>
          <a:noFill/>
          <a:ln/>
        </p:spPr>
        <p:txBody>
          <a:bodyPr wrap="none" lIns="0" tIns="0" rIns="0" bIns="0" rtlCol="0" anchor="t"/>
          <a:lstStyle/>
          <a:p>
            <a:pPr>
              <a:lnSpc>
                <a:spcPts val="1833"/>
              </a:lnSpc>
            </a:pPr>
            <a:r>
              <a:rPr lang="en-US" sz="2000" b="1" kern="0" spc="-45" dirty="0">
                <a:solidFill>
                  <a:srgbClr val="272525"/>
                </a:solidFill>
                <a:latin typeface="Inter Bold" pitchFamily="34" charset="0"/>
                <a:ea typeface="Inter Bold" pitchFamily="34" charset="-122"/>
                <a:cs typeface="Inter Bold" pitchFamily="34" charset="-120"/>
              </a:rPr>
              <a:t>API Request</a:t>
            </a:r>
            <a:endParaRPr lang="en-US" sz="2000" dirty="0"/>
          </a:p>
        </p:txBody>
      </p:sp>
      <p:sp>
        <p:nvSpPr>
          <p:cNvPr id="11" name="Text 8"/>
          <p:cNvSpPr/>
          <p:nvPr/>
        </p:nvSpPr>
        <p:spPr>
          <a:xfrm>
            <a:off x="1152922" y="5742484"/>
            <a:ext cx="3030736" cy="483791"/>
          </a:xfrm>
          <a:prstGeom prst="rect">
            <a:avLst/>
          </a:prstGeom>
          <a:noFill/>
          <a:ln/>
        </p:spPr>
        <p:txBody>
          <a:bodyPr wrap="square" lIns="0" tIns="0" rIns="0" bIns="0" rtlCol="0" anchor="t"/>
          <a:lstStyle/>
          <a:p>
            <a:pPr>
              <a:lnSpc>
                <a:spcPts val="1875"/>
              </a:lnSpc>
            </a:pPr>
            <a:r>
              <a:rPr lang="en-US" sz="1500" kern="0" spc="-24" dirty="0">
                <a:solidFill>
                  <a:srgbClr val="272525"/>
                </a:solidFill>
                <a:latin typeface="Inter" pitchFamily="34" charset="0"/>
                <a:ea typeface="Inter" pitchFamily="34" charset="-122"/>
                <a:cs typeface="Inter" pitchFamily="34" charset="-120"/>
              </a:rPr>
              <a:t>Send copied message to OpenAI API for analysis.</a:t>
            </a:r>
            <a:endParaRPr lang="en-US" sz="1500" dirty="0"/>
          </a:p>
        </p:txBody>
      </p:sp>
      <p:grpSp>
        <p:nvGrpSpPr>
          <p:cNvPr id="22" name="Group 21">
            <a:extLst>
              <a:ext uri="{FF2B5EF4-FFF2-40B4-BE49-F238E27FC236}">
                <a16:creationId xmlns:a16="http://schemas.microsoft.com/office/drawing/2014/main" id="{2B546C67-360F-FF84-0CEA-31EC57CC9557}"/>
              </a:ext>
            </a:extLst>
          </p:cNvPr>
          <p:cNvGrpSpPr/>
          <p:nvPr/>
        </p:nvGrpSpPr>
        <p:grpSpPr>
          <a:xfrm>
            <a:off x="4317175" y="5387133"/>
            <a:ext cx="340221" cy="340221"/>
            <a:chOff x="5201841" y="6498669"/>
            <a:chExt cx="408265" cy="408265"/>
          </a:xfrm>
        </p:grpSpPr>
        <p:sp>
          <p:nvSpPr>
            <p:cNvPr id="12" name="Shape 9"/>
            <p:cNvSpPr/>
            <p:nvPr/>
          </p:nvSpPr>
          <p:spPr>
            <a:xfrm>
              <a:off x="5201841" y="6498669"/>
              <a:ext cx="408265" cy="408265"/>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5269825" y="6532662"/>
              <a:ext cx="272177" cy="340162"/>
            </a:xfrm>
            <a:prstGeom prst="rect">
              <a:avLst/>
            </a:prstGeom>
            <a:noFill/>
            <a:ln/>
          </p:spPr>
          <p:txBody>
            <a:bodyPr wrap="none" lIns="0" tIns="0" rIns="0" bIns="0" rtlCol="0" anchor="t"/>
            <a:lstStyle/>
            <a:p>
              <a:pPr algn="ctr">
                <a:lnSpc>
                  <a:spcPts val="1750"/>
                </a:lnSpc>
              </a:pPr>
              <a:r>
                <a:rPr lang="en-US" sz="1750" b="1" kern="0" spc="-53" dirty="0">
                  <a:solidFill>
                    <a:srgbClr val="272525"/>
                  </a:solidFill>
                  <a:latin typeface="Inter Bold" pitchFamily="34" charset="0"/>
                  <a:ea typeface="Inter Bold" pitchFamily="34" charset="-122"/>
                  <a:cs typeface="Inter Bold" pitchFamily="34" charset="-120"/>
                </a:rPr>
                <a:t>2</a:t>
              </a:r>
              <a:endParaRPr lang="en-US" sz="1750" dirty="0"/>
            </a:p>
          </p:txBody>
        </p:sp>
      </p:grpSp>
      <p:sp>
        <p:nvSpPr>
          <p:cNvPr id="14" name="Text 11"/>
          <p:cNvSpPr/>
          <p:nvPr/>
        </p:nvSpPr>
        <p:spPr>
          <a:xfrm>
            <a:off x="4826297" y="5415558"/>
            <a:ext cx="1890217" cy="236240"/>
          </a:xfrm>
          <a:prstGeom prst="rect">
            <a:avLst/>
          </a:prstGeom>
          <a:noFill/>
          <a:ln/>
        </p:spPr>
        <p:txBody>
          <a:bodyPr wrap="none" lIns="0" tIns="0" rIns="0" bIns="0" rtlCol="0" anchor="t"/>
          <a:lstStyle/>
          <a:p>
            <a:pPr>
              <a:lnSpc>
                <a:spcPts val="1833"/>
              </a:lnSpc>
            </a:pPr>
            <a:r>
              <a:rPr lang="en-US" sz="2000" b="1" kern="0" spc="-45" dirty="0">
                <a:solidFill>
                  <a:srgbClr val="272525"/>
                </a:solidFill>
                <a:latin typeface="Inter Bold" pitchFamily="34" charset="0"/>
                <a:ea typeface="Inter Bold" pitchFamily="34" charset="-122"/>
                <a:cs typeface="Inter Bold" pitchFamily="34" charset="-120"/>
              </a:rPr>
              <a:t>AI Analysis</a:t>
            </a:r>
            <a:endParaRPr lang="en-US" sz="2000" dirty="0"/>
          </a:p>
        </p:txBody>
      </p:sp>
      <p:sp>
        <p:nvSpPr>
          <p:cNvPr id="15" name="Text 12"/>
          <p:cNvSpPr/>
          <p:nvPr/>
        </p:nvSpPr>
        <p:spPr>
          <a:xfrm>
            <a:off x="4826298" y="5742484"/>
            <a:ext cx="3030736" cy="483791"/>
          </a:xfrm>
          <a:prstGeom prst="rect">
            <a:avLst/>
          </a:prstGeom>
          <a:noFill/>
          <a:ln/>
        </p:spPr>
        <p:txBody>
          <a:bodyPr wrap="square" lIns="0" tIns="0" rIns="0" bIns="0" rtlCol="0" anchor="t"/>
          <a:lstStyle/>
          <a:p>
            <a:pPr>
              <a:lnSpc>
                <a:spcPts val="1875"/>
              </a:lnSpc>
            </a:pPr>
            <a:r>
              <a:rPr lang="en-US" sz="1500" kern="0" spc="-24" dirty="0">
                <a:solidFill>
                  <a:srgbClr val="272525"/>
                </a:solidFill>
                <a:latin typeface="Inter" pitchFamily="34" charset="0"/>
                <a:ea typeface="Inter" pitchFamily="34" charset="-122"/>
                <a:cs typeface="Inter" pitchFamily="34" charset="-120"/>
              </a:rPr>
              <a:t>AI interprets the message and formulates a response.</a:t>
            </a:r>
            <a:endParaRPr lang="en-US" sz="1500" dirty="0"/>
          </a:p>
        </p:txBody>
      </p:sp>
      <p:grpSp>
        <p:nvGrpSpPr>
          <p:cNvPr id="23" name="Group 22">
            <a:extLst>
              <a:ext uri="{FF2B5EF4-FFF2-40B4-BE49-F238E27FC236}">
                <a16:creationId xmlns:a16="http://schemas.microsoft.com/office/drawing/2014/main" id="{7716DFBB-9C18-919B-CE48-0C24A71F307D}"/>
              </a:ext>
            </a:extLst>
          </p:cNvPr>
          <p:cNvGrpSpPr/>
          <p:nvPr/>
        </p:nvGrpSpPr>
        <p:grpSpPr>
          <a:xfrm>
            <a:off x="8008244" y="5415558"/>
            <a:ext cx="340221" cy="340221"/>
            <a:chOff x="9609892" y="6498669"/>
            <a:chExt cx="408265" cy="408265"/>
          </a:xfrm>
        </p:grpSpPr>
        <p:sp>
          <p:nvSpPr>
            <p:cNvPr id="16" name="Shape 13"/>
            <p:cNvSpPr/>
            <p:nvPr/>
          </p:nvSpPr>
          <p:spPr>
            <a:xfrm>
              <a:off x="9609892" y="6498669"/>
              <a:ext cx="408265" cy="408265"/>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9677876" y="6532662"/>
              <a:ext cx="272177" cy="340162"/>
            </a:xfrm>
            <a:prstGeom prst="rect">
              <a:avLst/>
            </a:prstGeom>
            <a:noFill/>
            <a:ln/>
          </p:spPr>
          <p:txBody>
            <a:bodyPr wrap="none" lIns="0" tIns="0" rIns="0" bIns="0" rtlCol="0" anchor="t"/>
            <a:lstStyle/>
            <a:p>
              <a:pPr algn="ctr">
                <a:lnSpc>
                  <a:spcPts val="1750"/>
                </a:lnSpc>
              </a:pPr>
              <a:r>
                <a:rPr lang="en-US" sz="1750" b="1" kern="0" spc="-53" dirty="0">
                  <a:solidFill>
                    <a:srgbClr val="272525"/>
                  </a:solidFill>
                  <a:latin typeface="Inter Bold" pitchFamily="34" charset="0"/>
                  <a:ea typeface="Inter Bold" pitchFamily="34" charset="-122"/>
                  <a:cs typeface="Inter Bold" pitchFamily="34" charset="-120"/>
                </a:rPr>
                <a:t>3</a:t>
              </a:r>
              <a:endParaRPr lang="en-US" sz="1750" dirty="0"/>
            </a:p>
          </p:txBody>
        </p:sp>
      </p:grpSp>
      <p:sp>
        <p:nvSpPr>
          <p:cNvPr id="18" name="Text 15"/>
          <p:cNvSpPr/>
          <p:nvPr/>
        </p:nvSpPr>
        <p:spPr>
          <a:xfrm>
            <a:off x="8499673" y="5415558"/>
            <a:ext cx="1890217" cy="236240"/>
          </a:xfrm>
          <a:prstGeom prst="rect">
            <a:avLst/>
          </a:prstGeom>
          <a:noFill/>
          <a:ln/>
        </p:spPr>
        <p:txBody>
          <a:bodyPr wrap="none" lIns="0" tIns="0" rIns="0" bIns="0" rtlCol="0" anchor="t"/>
          <a:lstStyle/>
          <a:p>
            <a:pPr>
              <a:lnSpc>
                <a:spcPts val="1833"/>
              </a:lnSpc>
            </a:pPr>
            <a:r>
              <a:rPr lang="en-US" sz="2000" b="1" kern="0" spc="-45" dirty="0">
                <a:solidFill>
                  <a:srgbClr val="272525"/>
                </a:solidFill>
                <a:latin typeface="Inter Bold" pitchFamily="34" charset="0"/>
                <a:ea typeface="Inter Bold" pitchFamily="34" charset="-122"/>
                <a:cs typeface="Inter Bold" pitchFamily="34" charset="-120"/>
              </a:rPr>
              <a:t>Response Generation</a:t>
            </a:r>
            <a:endParaRPr lang="en-US" sz="2000" dirty="0"/>
          </a:p>
        </p:txBody>
      </p:sp>
      <p:sp>
        <p:nvSpPr>
          <p:cNvPr id="19" name="Text 16"/>
          <p:cNvSpPr/>
          <p:nvPr/>
        </p:nvSpPr>
        <p:spPr>
          <a:xfrm>
            <a:off x="8499674" y="5742484"/>
            <a:ext cx="3030736" cy="483791"/>
          </a:xfrm>
          <a:prstGeom prst="rect">
            <a:avLst/>
          </a:prstGeom>
          <a:noFill/>
          <a:ln/>
        </p:spPr>
        <p:txBody>
          <a:bodyPr wrap="square" lIns="0" tIns="0" rIns="0" bIns="0" rtlCol="0" anchor="t"/>
          <a:lstStyle/>
          <a:p>
            <a:pPr>
              <a:lnSpc>
                <a:spcPts val="1875"/>
              </a:lnSpc>
            </a:pPr>
            <a:r>
              <a:rPr lang="en-US" sz="1500" kern="0" spc="-24" dirty="0">
                <a:solidFill>
                  <a:srgbClr val="272525"/>
                </a:solidFill>
                <a:latin typeface="Inter" pitchFamily="34" charset="0"/>
                <a:ea typeface="Inter" pitchFamily="34" charset="-122"/>
                <a:cs typeface="Inter" pitchFamily="34" charset="-120"/>
              </a:rPr>
              <a:t>Generated response is prepared for sending back to the chat.</a:t>
            </a:r>
            <a:endParaRPr lang="en-US" sz="1500" dirty="0"/>
          </a:p>
        </p:txBody>
      </p:sp>
      <p:sp>
        <p:nvSpPr>
          <p:cNvPr id="20" name="Rectangle 19">
            <a:extLst>
              <a:ext uri="{FF2B5EF4-FFF2-40B4-BE49-F238E27FC236}">
                <a16:creationId xmlns:a16="http://schemas.microsoft.com/office/drawing/2014/main" id="{384D6B77-44CF-10DE-6155-36810741A3E9}"/>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25" name="Picture 24">
            <a:extLst>
              <a:ext uri="{FF2B5EF4-FFF2-40B4-BE49-F238E27FC236}">
                <a16:creationId xmlns:a16="http://schemas.microsoft.com/office/drawing/2014/main" id="{F492127C-66BC-E7C8-0829-EF1423EA9429}"/>
              </a:ext>
            </a:extLst>
          </p:cNvPr>
          <p:cNvPicPr>
            <a:picLocks noChangeAspect="1"/>
          </p:cNvPicPr>
          <p:nvPr/>
        </p:nvPicPr>
        <p:blipFill>
          <a:blip r:embed="rId4"/>
          <a:stretch>
            <a:fillRect/>
          </a:stretch>
        </p:blipFill>
        <p:spPr>
          <a:xfrm>
            <a:off x="9203" y="-8159"/>
            <a:ext cx="12182797" cy="686615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523" y="246954"/>
            <a:ext cx="5792093" cy="472480"/>
          </a:xfrm>
          <a:prstGeom prst="rect">
            <a:avLst/>
          </a:prstGeom>
          <a:noFill/>
          <a:ln/>
        </p:spPr>
        <p:txBody>
          <a:bodyPr wrap="none" lIns="0" tIns="0" rIns="0" bIns="0" rtlCol="0" anchor="t"/>
          <a:lstStyle/>
          <a:p>
            <a:pPr>
              <a:lnSpc>
                <a:spcPts val="3708"/>
              </a:lnSpc>
            </a:pPr>
            <a:r>
              <a:rPr lang="en-US" sz="2958" b="1" kern="0" spc="-89" dirty="0">
                <a:solidFill>
                  <a:srgbClr val="000000"/>
                </a:solidFill>
                <a:latin typeface="Inter Bold" pitchFamily="34" charset="0"/>
                <a:ea typeface="Inter Bold" pitchFamily="34" charset="-122"/>
                <a:cs typeface="Inter Bold" pitchFamily="34" charset="-120"/>
              </a:rPr>
              <a:t>Sending the Automated Message</a:t>
            </a:r>
            <a:endParaRPr lang="en-US" sz="2958" dirty="0"/>
          </a:p>
        </p:txBody>
      </p:sp>
      <p:pic>
        <p:nvPicPr>
          <p:cNvPr id="3" name="Image 0" descr="preencoded.png"/>
          <p:cNvPicPr>
            <a:picLocks noChangeAspect="1"/>
          </p:cNvPicPr>
          <p:nvPr/>
        </p:nvPicPr>
        <p:blipFill>
          <a:blip r:embed="rId3"/>
          <a:stretch>
            <a:fillRect/>
          </a:stretch>
        </p:blipFill>
        <p:spPr>
          <a:xfrm>
            <a:off x="687547" y="922487"/>
            <a:ext cx="10650267" cy="1483817"/>
          </a:xfrm>
          <a:prstGeom prst="rect">
            <a:avLst/>
          </a:prstGeom>
        </p:spPr>
      </p:pic>
      <p:sp>
        <p:nvSpPr>
          <p:cNvPr id="4" name="Text 1"/>
          <p:cNvSpPr/>
          <p:nvPr/>
        </p:nvSpPr>
        <p:spPr>
          <a:xfrm>
            <a:off x="661491" y="2635067"/>
            <a:ext cx="9349613" cy="562605"/>
          </a:xfrm>
          <a:prstGeom prst="rect">
            <a:avLst/>
          </a:prstGeom>
          <a:noFill/>
          <a:ln/>
        </p:spPr>
        <p:txBody>
          <a:bodyPr wrap="none" lIns="0" tIns="0" rIns="0" bIns="0" rtlCol="0" anchor="t"/>
          <a:lstStyle/>
          <a:p>
            <a:pPr>
              <a:lnSpc>
                <a:spcPts val="1875"/>
              </a:lnSpc>
            </a:pPr>
            <a:r>
              <a:rPr lang="en-US" sz="2000" kern="0" spc="-24" dirty="0">
                <a:solidFill>
                  <a:srgbClr val="FF0000"/>
                </a:solidFill>
                <a:latin typeface="Inter" pitchFamily="34" charset="0"/>
                <a:ea typeface="Inter" pitchFamily="34" charset="-122"/>
                <a:cs typeface="Inter" pitchFamily="34" charset="-120"/>
              </a:rPr>
              <a:t>Step 06:-Automating the sending of the AI-generated response back to the chat interface.</a:t>
            </a:r>
          </a:p>
          <a:p>
            <a:pPr>
              <a:lnSpc>
                <a:spcPts val="1875"/>
              </a:lnSpc>
            </a:pPr>
            <a:r>
              <a:rPr lang="en-US" sz="2000" kern="0" spc="-24" dirty="0">
                <a:solidFill>
                  <a:srgbClr val="FF0000"/>
                </a:solidFill>
                <a:latin typeface="Inter" pitchFamily="34" charset="0"/>
                <a:ea typeface="Inter" pitchFamily="34" charset="-122"/>
                <a:cs typeface="Inter" pitchFamily="34" charset="-120"/>
              </a:rPr>
              <a:t> This involves locating the message input field and pasting the response.</a:t>
            </a:r>
            <a:endParaRPr lang="en-US" sz="2000" dirty="0">
              <a:solidFill>
                <a:srgbClr val="FF0000"/>
              </a:solidFill>
            </a:endParaRPr>
          </a:p>
        </p:txBody>
      </p:sp>
      <p:pic>
        <p:nvPicPr>
          <p:cNvPr id="5" name="Image 1" descr="preencoded.png"/>
          <p:cNvPicPr>
            <a:picLocks noChangeAspect="1"/>
          </p:cNvPicPr>
          <p:nvPr/>
        </p:nvPicPr>
        <p:blipFill>
          <a:blip r:embed="rId4"/>
          <a:stretch>
            <a:fillRect/>
          </a:stretch>
        </p:blipFill>
        <p:spPr>
          <a:xfrm>
            <a:off x="2185492" y="3509117"/>
            <a:ext cx="756047" cy="907257"/>
          </a:xfrm>
          <a:prstGeom prst="rect">
            <a:avLst/>
          </a:prstGeom>
        </p:spPr>
      </p:pic>
      <p:sp>
        <p:nvSpPr>
          <p:cNvPr id="6" name="Text 2"/>
          <p:cNvSpPr/>
          <p:nvPr/>
        </p:nvSpPr>
        <p:spPr>
          <a:xfrm>
            <a:off x="3168352" y="3660327"/>
            <a:ext cx="1890217" cy="236240"/>
          </a:xfrm>
          <a:prstGeom prst="rect">
            <a:avLst/>
          </a:prstGeom>
          <a:noFill/>
          <a:ln/>
        </p:spPr>
        <p:txBody>
          <a:bodyPr wrap="none" lIns="0" tIns="0" rIns="0" bIns="0" rtlCol="0" anchor="t"/>
          <a:lstStyle/>
          <a:p>
            <a:pPr>
              <a:lnSpc>
                <a:spcPts val="1833"/>
              </a:lnSpc>
            </a:pPr>
            <a:r>
              <a:rPr lang="en-US" sz="2333" b="1" kern="0" spc="-45" dirty="0">
                <a:solidFill>
                  <a:schemeClr val="accent2">
                    <a:lumMod val="75000"/>
                  </a:schemeClr>
                </a:solidFill>
                <a:latin typeface="Inter Bold" pitchFamily="34" charset="0"/>
                <a:ea typeface="Inter Bold" pitchFamily="34" charset="-122"/>
                <a:cs typeface="Inter Bold" pitchFamily="34" charset="-120"/>
              </a:rPr>
              <a:t>Locate Input Field</a:t>
            </a:r>
            <a:endParaRPr lang="en-US" sz="2333" dirty="0">
              <a:solidFill>
                <a:schemeClr val="accent2">
                  <a:lumMod val="75000"/>
                </a:schemeClr>
              </a:solidFill>
            </a:endParaRPr>
          </a:p>
        </p:txBody>
      </p:sp>
      <p:sp>
        <p:nvSpPr>
          <p:cNvPr id="7" name="Text 3"/>
          <p:cNvSpPr/>
          <p:nvPr/>
        </p:nvSpPr>
        <p:spPr>
          <a:xfrm>
            <a:off x="3168353" y="3987253"/>
            <a:ext cx="9886156" cy="241895"/>
          </a:xfrm>
          <a:prstGeom prst="rect">
            <a:avLst/>
          </a:prstGeom>
          <a:noFill/>
          <a:ln/>
        </p:spPr>
        <p:txBody>
          <a:bodyPr wrap="none" lIns="0" tIns="0" rIns="0" bIns="0" rtlCol="0" anchor="t"/>
          <a:lstStyle/>
          <a:p>
            <a:pPr>
              <a:lnSpc>
                <a:spcPts val="1875"/>
              </a:lnSpc>
            </a:pPr>
            <a:r>
              <a:rPr lang="en-US" sz="2000" kern="0" spc="-24" dirty="0">
                <a:solidFill>
                  <a:srgbClr val="272525"/>
                </a:solidFill>
                <a:latin typeface="Inter" pitchFamily="34" charset="0"/>
                <a:ea typeface="Inter" pitchFamily="34" charset="-122"/>
                <a:cs typeface="Inter" pitchFamily="34" charset="-120"/>
              </a:rPr>
              <a:t>Find the message input box using PyAutoGUI.</a:t>
            </a:r>
            <a:endParaRPr lang="en-US" sz="2000" dirty="0"/>
          </a:p>
        </p:txBody>
      </p:sp>
      <p:pic>
        <p:nvPicPr>
          <p:cNvPr id="8" name="Image 2" descr="preencoded.png"/>
          <p:cNvPicPr>
            <a:picLocks noChangeAspect="1"/>
          </p:cNvPicPr>
          <p:nvPr/>
        </p:nvPicPr>
        <p:blipFill>
          <a:blip r:embed="rId5"/>
          <a:stretch>
            <a:fillRect/>
          </a:stretch>
        </p:blipFill>
        <p:spPr>
          <a:xfrm>
            <a:off x="2185492" y="4416373"/>
            <a:ext cx="756047" cy="907257"/>
          </a:xfrm>
          <a:prstGeom prst="rect">
            <a:avLst/>
          </a:prstGeom>
        </p:spPr>
      </p:pic>
      <p:sp>
        <p:nvSpPr>
          <p:cNvPr id="9" name="Text 4"/>
          <p:cNvSpPr/>
          <p:nvPr/>
        </p:nvSpPr>
        <p:spPr>
          <a:xfrm>
            <a:off x="3168352" y="4567583"/>
            <a:ext cx="1890217" cy="236240"/>
          </a:xfrm>
          <a:prstGeom prst="rect">
            <a:avLst/>
          </a:prstGeom>
          <a:noFill/>
          <a:ln/>
        </p:spPr>
        <p:txBody>
          <a:bodyPr wrap="none" lIns="0" tIns="0" rIns="0" bIns="0" rtlCol="0" anchor="t"/>
          <a:lstStyle/>
          <a:p>
            <a:pPr>
              <a:lnSpc>
                <a:spcPts val="1833"/>
              </a:lnSpc>
            </a:pPr>
            <a:r>
              <a:rPr lang="en-US" sz="2333" b="1" kern="0" spc="-45" dirty="0">
                <a:solidFill>
                  <a:schemeClr val="accent2">
                    <a:lumMod val="75000"/>
                  </a:schemeClr>
                </a:solidFill>
                <a:latin typeface="Inter Bold" pitchFamily="34" charset="0"/>
                <a:ea typeface="Inter Bold" pitchFamily="34" charset="-122"/>
                <a:cs typeface="Inter Bold" pitchFamily="34" charset="-120"/>
              </a:rPr>
              <a:t>Paste Response</a:t>
            </a:r>
            <a:endParaRPr lang="en-US" sz="2333" dirty="0">
              <a:solidFill>
                <a:schemeClr val="accent2">
                  <a:lumMod val="75000"/>
                </a:schemeClr>
              </a:solidFill>
            </a:endParaRPr>
          </a:p>
        </p:txBody>
      </p:sp>
      <p:sp>
        <p:nvSpPr>
          <p:cNvPr id="10" name="Text 5"/>
          <p:cNvSpPr/>
          <p:nvPr/>
        </p:nvSpPr>
        <p:spPr>
          <a:xfrm>
            <a:off x="3168353" y="4894508"/>
            <a:ext cx="9886156" cy="241895"/>
          </a:xfrm>
          <a:prstGeom prst="rect">
            <a:avLst/>
          </a:prstGeom>
          <a:noFill/>
          <a:ln/>
        </p:spPr>
        <p:txBody>
          <a:bodyPr wrap="none" lIns="0" tIns="0" rIns="0" bIns="0" rtlCol="0" anchor="t"/>
          <a:lstStyle/>
          <a:p>
            <a:pPr>
              <a:lnSpc>
                <a:spcPts val="1875"/>
              </a:lnSpc>
            </a:pPr>
            <a:r>
              <a:rPr lang="en-US" sz="2000" kern="0" spc="-24" dirty="0">
                <a:solidFill>
                  <a:srgbClr val="272525"/>
                </a:solidFill>
                <a:latin typeface="Inter" pitchFamily="34" charset="0"/>
                <a:ea typeface="Inter" pitchFamily="34" charset="-122"/>
                <a:cs typeface="Inter" pitchFamily="34" charset="-120"/>
              </a:rPr>
              <a:t>Paste the AI-generated message into the input field.</a:t>
            </a:r>
            <a:endParaRPr lang="en-US" sz="2000" dirty="0"/>
          </a:p>
        </p:txBody>
      </p:sp>
      <p:pic>
        <p:nvPicPr>
          <p:cNvPr id="11" name="Image 3" descr="preencoded.png"/>
          <p:cNvPicPr>
            <a:picLocks noChangeAspect="1"/>
          </p:cNvPicPr>
          <p:nvPr/>
        </p:nvPicPr>
        <p:blipFill>
          <a:blip r:embed="rId6"/>
          <a:stretch>
            <a:fillRect/>
          </a:stretch>
        </p:blipFill>
        <p:spPr>
          <a:xfrm>
            <a:off x="2185492" y="5323630"/>
            <a:ext cx="756047" cy="907257"/>
          </a:xfrm>
          <a:prstGeom prst="rect">
            <a:avLst/>
          </a:prstGeom>
        </p:spPr>
      </p:pic>
      <p:sp>
        <p:nvSpPr>
          <p:cNvPr id="12" name="Text 6"/>
          <p:cNvSpPr/>
          <p:nvPr/>
        </p:nvSpPr>
        <p:spPr>
          <a:xfrm>
            <a:off x="3168352" y="5474839"/>
            <a:ext cx="1890217" cy="236240"/>
          </a:xfrm>
          <a:prstGeom prst="rect">
            <a:avLst/>
          </a:prstGeom>
          <a:noFill/>
          <a:ln/>
        </p:spPr>
        <p:txBody>
          <a:bodyPr wrap="none" lIns="0" tIns="0" rIns="0" bIns="0" rtlCol="0" anchor="t"/>
          <a:lstStyle/>
          <a:p>
            <a:pPr>
              <a:lnSpc>
                <a:spcPts val="1833"/>
              </a:lnSpc>
            </a:pPr>
            <a:r>
              <a:rPr lang="en-US" sz="2333" b="1" kern="0" spc="-45" dirty="0">
                <a:solidFill>
                  <a:schemeClr val="accent2">
                    <a:lumMod val="75000"/>
                  </a:schemeClr>
                </a:solidFill>
                <a:latin typeface="Inter Bold" pitchFamily="34" charset="0"/>
                <a:ea typeface="Inter Bold" pitchFamily="34" charset="-122"/>
                <a:cs typeface="Inter Bold" pitchFamily="34" charset="-120"/>
              </a:rPr>
              <a:t>Send Message</a:t>
            </a:r>
            <a:endParaRPr lang="en-US" sz="2333" dirty="0">
              <a:solidFill>
                <a:schemeClr val="accent2">
                  <a:lumMod val="75000"/>
                </a:schemeClr>
              </a:solidFill>
            </a:endParaRPr>
          </a:p>
        </p:txBody>
      </p:sp>
      <p:sp>
        <p:nvSpPr>
          <p:cNvPr id="13" name="Text 7"/>
          <p:cNvSpPr/>
          <p:nvPr/>
        </p:nvSpPr>
        <p:spPr>
          <a:xfrm>
            <a:off x="3168353" y="5801765"/>
            <a:ext cx="9886156" cy="241895"/>
          </a:xfrm>
          <a:prstGeom prst="rect">
            <a:avLst/>
          </a:prstGeom>
          <a:noFill/>
          <a:ln/>
        </p:spPr>
        <p:txBody>
          <a:bodyPr wrap="none" lIns="0" tIns="0" rIns="0" bIns="0" rtlCol="0" anchor="t"/>
          <a:lstStyle/>
          <a:p>
            <a:pPr>
              <a:lnSpc>
                <a:spcPts val="1875"/>
              </a:lnSpc>
            </a:pPr>
            <a:r>
              <a:rPr lang="en-US" sz="2000" kern="0" spc="-24" dirty="0">
                <a:solidFill>
                  <a:srgbClr val="272525"/>
                </a:solidFill>
                <a:latin typeface="Inter" pitchFamily="34" charset="0"/>
                <a:ea typeface="Inter" pitchFamily="34" charset="-122"/>
                <a:cs typeface="Inter" pitchFamily="34" charset="-120"/>
              </a:rPr>
              <a:t>Press the send button or 'Enter' to send the message.</a:t>
            </a:r>
            <a:endParaRPr lang="en-US" sz="2000" dirty="0"/>
          </a:p>
        </p:txBody>
      </p:sp>
      <p:sp>
        <p:nvSpPr>
          <p:cNvPr id="14" name="Rectangle 13">
            <a:extLst>
              <a:ext uri="{FF2B5EF4-FFF2-40B4-BE49-F238E27FC236}">
                <a16:creationId xmlns:a16="http://schemas.microsoft.com/office/drawing/2014/main" id="{D6334749-B64E-E61F-B2F5-C68D907AA412}"/>
              </a:ext>
            </a:extLst>
          </p:cNvPr>
          <p:cNvSpPr/>
          <p:nvPr/>
        </p:nvSpPr>
        <p:spPr>
          <a:xfrm>
            <a:off x="10585848" y="6393366"/>
            <a:ext cx="1503933" cy="464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16" name="Picture 15">
            <a:extLst>
              <a:ext uri="{FF2B5EF4-FFF2-40B4-BE49-F238E27FC236}">
                <a16:creationId xmlns:a16="http://schemas.microsoft.com/office/drawing/2014/main" id="{2AFF76D0-E86E-D003-2908-62801FFE8D4D}"/>
              </a:ext>
            </a:extLst>
          </p:cNvPr>
          <p:cNvPicPr>
            <a:picLocks noChangeAspect="1"/>
          </p:cNvPicPr>
          <p:nvPr/>
        </p:nvPicPr>
        <p:blipFill>
          <a:blip r:embed="rId7"/>
          <a:stretch>
            <a:fillRect/>
          </a:stretch>
        </p:blipFill>
        <p:spPr>
          <a:xfrm>
            <a:off x="-1" y="1096"/>
            <a:ext cx="12192001" cy="68503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E6328-2AEB-C93D-5273-9D002758D4CF}"/>
              </a:ext>
            </a:extLst>
          </p:cNvPr>
          <p:cNvPicPr>
            <a:picLocks noChangeAspect="1"/>
          </p:cNvPicPr>
          <p:nvPr/>
        </p:nvPicPr>
        <p:blipFill>
          <a:blip r:embed="rId2"/>
          <a:stretch>
            <a:fillRect/>
          </a:stretch>
        </p:blipFill>
        <p:spPr>
          <a:xfrm>
            <a:off x="76714" y="0"/>
            <a:ext cx="12115285" cy="6858000"/>
          </a:xfrm>
          <a:prstGeom prst="rect">
            <a:avLst/>
          </a:prstGeom>
        </p:spPr>
      </p:pic>
    </p:spTree>
    <p:extLst>
      <p:ext uri="{BB962C8B-B14F-4D97-AF65-F5344CB8AC3E}">
        <p14:creationId xmlns:p14="http://schemas.microsoft.com/office/powerpoint/2010/main" val="172009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a:effectLst>
            <a:outerShdw blurRad="50800" dist="38100" dir="18900000" algn="bl" rotWithShape="0">
              <a:prstClr val="black">
                <a:alpha val="40000"/>
              </a:prstClr>
            </a:outerShdw>
            <a:reflection stA="0" endPos="65000" dist="50800" dir="5400000" sy="-100000" algn="bl" rotWithShape="0"/>
          </a:effectLst>
        </p:spPr>
      </p:pic>
      <p:sp>
        <p:nvSpPr>
          <p:cNvPr id="3" name="Text 0"/>
          <p:cNvSpPr/>
          <p:nvPr/>
        </p:nvSpPr>
        <p:spPr>
          <a:xfrm>
            <a:off x="650082" y="511472"/>
            <a:ext cx="5409307" cy="609402"/>
          </a:xfrm>
          <a:prstGeom prst="rect">
            <a:avLst/>
          </a:prstGeom>
          <a:noFill/>
          <a:ln/>
        </p:spPr>
        <p:txBody>
          <a:bodyPr wrap="none" lIns="0" tIns="0" rIns="0" bIns="0" rtlCol="0" anchor="t"/>
          <a:lstStyle/>
          <a:p>
            <a:pPr>
              <a:lnSpc>
                <a:spcPts val="4791"/>
              </a:lnSpc>
            </a:pPr>
            <a:r>
              <a:rPr lang="en-US" sz="3833" b="1" kern="0" spc="-77" dirty="0">
                <a:solidFill>
                  <a:srgbClr val="FF8AAF"/>
                </a:solidFill>
                <a:latin typeface="Petrona Bold" pitchFamily="34" charset="0"/>
                <a:ea typeface="Petrona Bold" pitchFamily="34" charset="-122"/>
                <a:cs typeface="Petrona Bold" pitchFamily="34" charset="-120"/>
              </a:rPr>
              <a:t>Applications &amp; Use Cases</a:t>
            </a:r>
            <a:endParaRPr lang="en-US" sz="3833" dirty="0"/>
          </a:p>
        </p:txBody>
      </p:sp>
      <p:sp>
        <p:nvSpPr>
          <p:cNvPr id="4" name="Shape 1"/>
          <p:cNvSpPr/>
          <p:nvPr/>
        </p:nvSpPr>
        <p:spPr>
          <a:xfrm>
            <a:off x="650081" y="1399481"/>
            <a:ext cx="6319838" cy="1097458"/>
          </a:xfrm>
          <a:prstGeom prst="roundRect">
            <a:avLst>
              <a:gd name="adj" fmla="val 7109"/>
            </a:avLst>
          </a:prstGeom>
          <a:solidFill>
            <a:srgbClr val="2F1D63"/>
          </a:solidFill>
          <a:ln w="7620">
            <a:solidFill>
              <a:srgbClr val="48367C"/>
            </a:solidFill>
            <a:prstDash val="solid"/>
          </a:ln>
        </p:spPr>
      </p:sp>
      <p:sp>
        <p:nvSpPr>
          <p:cNvPr id="5" name="Text 2"/>
          <p:cNvSpPr/>
          <p:nvPr/>
        </p:nvSpPr>
        <p:spPr>
          <a:xfrm>
            <a:off x="842170" y="1591569"/>
            <a:ext cx="2491184" cy="304701"/>
          </a:xfrm>
          <a:prstGeom prst="rect">
            <a:avLst/>
          </a:prstGeom>
          <a:noFill/>
          <a:ln/>
        </p:spPr>
        <p:txBody>
          <a:bodyPr wrap="none" lIns="0" tIns="0" rIns="0" bIns="0" rtlCol="0" anchor="t"/>
          <a:lstStyle/>
          <a:p>
            <a:pPr>
              <a:lnSpc>
                <a:spcPts val="2375"/>
              </a:lnSpc>
            </a:pPr>
            <a:r>
              <a:rPr lang="en-US" sz="1917" b="1" kern="0" spc="-38" dirty="0">
                <a:solidFill>
                  <a:schemeClr val="accent4"/>
                </a:solidFill>
                <a:latin typeface="Petrona Bold" pitchFamily="34" charset="0"/>
                <a:ea typeface="Petrona Bold" pitchFamily="34" charset="-122"/>
                <a:cs typeface="Petrona Bold" pitchFamily="34" charset="-120"/>
              </a:rPr>
              <a:t>Customer Support Bots</a:t>
            </a:r>
            <a:endParaRPr lang="en-US" sz="1917" dirty="0">
              <a:solidFill>
                <a:schemeClr val="accent4"/>
              </a:solidFill>
            </a:endParaRPr>
          </a:p>
        </p:txBody>
      </p:sp>
      <p:sp>
        <p:nvSpPr>
          <p:cNvPr id="7" name="Shape 4"/>
          <p:cNvSpPr/>
          <p:nvPr/>
        </p:nvSpPr>
        <p:spPr>
          <a:xfrm>
            <a:off x="650082" y="2682677"/>
            <a:ext cx="6319838" cy="1097458"/>
          </a:xfrm>
          <a:prstGeom prst="roundRect">
            <a:avLst>
              <a:gd name="adj" fmla="val 7109"/>
            </a:avLst>
          </a:prstGeom>
          <a:solidFill>
            <a:srgbClr val="2F1D63"/>
          </a:solidFill>
          <a:ln w="7620">
            <a:solidFill>
              <a:srgbClr val="48367C"/>
            </a:solidFill>
            <a:prstDash val="solid"/>
          </a:ln>
        </p:spPr>
      </p:sp>
      <p:sp>
        <p:nvSpPr>
          <p:cNvPr id="8" name="Text 5"/>
          <p:cNvSpPr/>
          <p:nvPr/>
        </p:nvSpPr>
        <p:spPr>
          <a:xfrm>
            <a:off x="842170" y="2874765"/>
            <a:ext cx="2570361" cy="304701"/>
          </a:xfrm>
          <a:prstGeom prst="rect">
            <a:avLst/>
          </a:prstGeom>
          <a:noFill/>
          <a:ln/>
        </p:spPr>
        <p:txBody>
          <a:bodyPr wrap="none" lIns="0" tIns="0" rIns="0" bIns="0" rtlCol="0" anchor="t"/>
          <a:lstStyle/>
          <a:p>
            <a:pPr>
              <a:lnSpc>
                <a:spcPts val="2375"/>
              </a:lnSpc>
            </a:pPr>
            <a:r>
              <a:rPr lang="en-US" sz="1917" b="1" kern="0" spc="-38" dirty="0">
                <a:solidFill>
                  <a:schemeClr val="accent4"/>
                </a:solidFill>
                <a:latin typeface="Petrona Bold" pitchFamily="34" charset="0"/>
                <a:ea typeface="Petrona Bold" pitchFamily="34" charset="-122"/>
                <a:cs typeface="Petrona Bold" pitchFamily="34" charset="-120"/>
              </a:rPr>
              <a:t>WhatsApp AI Assistants</a:t>
            </a:r>
            <a:endParaRPr lang="en-US" sz="1917" dirty="0">
              <a:solidFill>
                <a:schemeClr val="accent4"/>
              </a:solidFill>
            </a:endParaRPr>
          </a:p>
        </p:txBody>
      </p:sp>
      <p:sp>
        <p:nvSpPr>
          <p:cNvPr id="10" name="Shape 7"/>
          <p:cNvSpPr/>
          <p:nvPr/>
        </p:nvSpPr>
        <p:spPr>
          <a:xfrm>
            <a:off x="650082" y="3965873"/>
            <a:ext cx="6319838" cy="1097458"/>
          </a:xfrm>
          <a:prstGeom prst="roundRect">
            <a:avLst>
              <a:gd name="adj" fmla="val 7109"/>
            </a:avLst>
          </a:prstGeom>
          <a:solidFill>
            <a:srgbClr val="2F1D63"/>
          </a:solidFill>
          <a:ln w="7620">
            <a:solidFill>
              <a:srgbClr val="48367C"/>
            </a:solidFill>
            <a:prstDash val="solid"/>
          </a:ln>
        </p:spPr>
        <p:txBody>
          <a:bodyPr/>
          <a:lstStyle/>
          <a:p>
            <a:endParaRPr lang="en-IN" dirty="0"/>
          </a:p>
        </p:txBody>
      </p:sp>
      <p:sp>
        <p:nvSpPr>
          <p:cNvPr id="11" name="Text 8"/>
          <p:cNvSpPr/>
          <p:nvPr/>
        </p:nvSpPr>
        <p:spPr>
          <a:xfrm>
            <a:off x="842169" y="4157960"/>
            <a:ext cx="2438003" cy="304701"/>
          </a:xfrm>
          <a:prstGeom prst="rect">
            <a:avLst/>
          </a:prstGeom>
          <a:noFill/>
          <a:ln/>
        </p:spPr>
        <p:txBody>
          <a:bodyPr wrap="none" lIns="0" tIns="0" rIns="0" bIns="0" rtlCol="0" anchor="t"/>
          <a:lstStyle/>
          <a:p>
            <a:pPr>
              <a:lnSpc>
                <a:spcPts val="2375"/>
              </a:lnSpc>
            </a:pPr>
            <a:r>
              <a:rPr lang="en-US" sz="1917" b="1" kern="0" spc="-38" dirty="0">
                <a:solidFill>
                  <a:schemeClr val="accent4"/>
                </a:solidFill>
                <a:latin typeface="Petrona Bold" pitchFamily="34" charset="0"/>
                <a:ea typeface="Petrona Bold" pitchFamily="34" charset="-122"/>
                <a:cs typeface="Petrona Bold" pitchFamily="34" charset="-120"/>
              </a:rPr>
              <a:t>Fun AI Conversations</a:t>
            </a:r>
            <a:endParaRPr lang="en-US" sz="1917" dirty="0">
              <a:solidFill>
                <a:schemeClr val="accent4"/>
              </a:solidFill>
            </a:endParaRPr>
          </a:p>
        </p:txBody>
      </p:sp>
      <p:sp>
        <p:nvSpPr>
          <p:cNvPr id="13" name="Shape 10"/>
          <p:cNvSpPr/>
          <p:nvPr/>
        </p:nvSpPr>
        <p:spPr>
          <a:xfrm>
            <a:off x="650082" y="5249069"/>
            <a:ext cx="6319838" cy="1097458"/>
          </a:xfrm>
          <a:prstGeom prst="roundRect">
            <a:avLst>
              <a:gd name="adj" fmla="val 7109"/>
            </a:avLst>
          </a:prstGeom>
          <a:solidFill>
            <a:srgbClr val="2F1D63"/>
          </a:solidFill>
          <a:ln w="7620">
            <a:solidFill>
              <a:srgbClr val="48367C"/>
            </a:solidFill>
            <a:prstDash val="solid"/>
          </a:ln>
        </p:spPr>
        <p:txBody>
          <a:bodyPr/>
          <a:lstStyle/>
          <a:p>
            <a:endParaRPr lang="en-IN" dirty="0"/>
          </a:p>
        </p:txBody>
      </p:sp>
      <p:sp>
        <p:nvSpPr>
          <p:cNvPr id="14" name="Text 11"/>
          <p:cNvSpPr/>
          <p:nvPr/>
        </p:nvSpPr>
        <p:spPr>
          <a:xfrm>
            <a:off x="842169" y="5441156"/>
            <a:ext cx="2438003" cy="304701"/>
          </a:xfrm>
          <a:prstGeom prst="rect">
            <a:avLst/>
          </a:prstGeom>
          <a:noFill/>
          <a:ln/>
        </p:spPr>
        <p:txBody>
          <a:bodyPr wrap="none" lIns="0" tIns="0" rIns="0" bIns="0" rtlCol="0" anchor="t"/>
          <a:lstStyle/>
          <a:p>
            <a:pPr>
              <a:lnSpc>
                <a:spcPts val="2375"/>
              </a:lnSpc>
            </a:pPr>
            <a:r>
              <a:rPr lang="en-US" sz="1917" b="1" kern="0" spc="-38" dirty="0">
                <a:solidFill>
                  <a:schemeClr val="accent4"/>
                </a:solidFill>
                <a:latin typeface="Petrona Bold" pitchFamily="34" charset="0"/>
                <a:ea typeface="Petrona Bold" pitchFamily="34" charset="-122"/>
                <a:cs typeface="Petrona Bold" pitchFamily="34" charset="-120"/>
              </a:rPr>
              <a:t>Personal Auto-Replies</a:t>
            </a:r>
            <a:endParaRPr lang="en-US" sz="1917" dirty="0">
              <a:solidFill>
                <a:schemeClr val="accent4"/>
              </a:solidFill>
            </a:endParaRPr>
          </a:p>
        </p:txBody>
      </p:sp>
      <p:sp>
        <p:nvSpPr>
          <p:cNvPr id="15" name="Text 12"/>
          <p:cNvSpPr/>
          <p:nvPr/>
        </p:nvSpPr>
        <p:spPr>
          <a:xfrm>
            <a:off x="842169" y="5857280"/>
            <a:ext cx="5935663" cy="297160"/>
          </a:xfrm>
          <a:prstGeom prst="rect">
            <a:avLst/>
          </a:prstGeom>
          <a:noFill/>
          <a:ln/>
        </p:spPr>
        <p:txBody>
          <a:bodyPr wrap="none" lIns="0" tIns="0" rIns="0" bIns="0" rtlCol="0" anchor="t"/>
          <a:lstStyle/>
          <a:p>
            <a:pPr>
              <a:lnSpc>
                <a:spcPts val="2333"/>
              </a:lnSpc>
            </a:pPr>
            <a:endParaRPr lang="en-US" sz="1458" dirty="0"/>
          </a:p>
        </p:txBody>
      </p:sp>
      <p:sp>
        <p:nvSpPr>
          <p:cNvPr id="17" name="TextBox 16">
            <a:extLst>
              <a:ext uri="{FF2B5EF4-FFF2-40B4-BE49-F238E27FC236}">
                <a16:creationId xmlns:a16="http://schemas.microsoft.com/office/drawing/2014/main" id="{D9E0FB31-8090-2F4A-D811-6A5A0084748B}"/>
              </a:ext>
            </a:extLst>
          </p:cNvPr>
          <p:cNvSpPr txBox="1"/>
          <p:nvPr/>
        </p:nvSpPr>
        <p:spPr>
          <a:xfrm>
            <a:off x="842169" y="5857280"/>
            <a:ext cx="5489183" cy="338554"/>
          </a:xfrm>
          <a:prstGeom prst="rect">
            <a:avLst/>
          </a:prstGeom>
          <a:noFill/>
        </p:spPr>
        <p:txBody>
          <a:bodyPr wrap="square" rtlCol="0">
            <a:spAutoFit/>
          </a:bodyPr>
          <a:lstStyle/>
          <a:p>
            <a:r>
              <a:rPr lang="en-IN" sz="1600" dirty="0">
                <a:solidFill>
                  <a:schemeClr val="bg1"/>
                </a:solidFill>
              </a:rPr>
              <a:t>Responding when Busy</a:t>
            </a:r>
          </a:p>
        </p:txBody>
      </p:sp>
      <p:sp>
        <p:nvSpPr>
          <p:cNvPr id="18" name="TextBox 17">
            <a:extLst>
              <a:ext uri="{FF2B5EF4-FFF2-40B4-BE49-F238E27FC236}">
                <a16:creationId xmlns:a16="http://schemas.microsoft.com/office/drawing/2014/main" id="{67149504-5490-7A94-B318-36383105D928}"/>
              </a:ext>
            </a:extLst>
          </p:cNvPr>
          <p:cNvSpPr txBox="1"/>
          <p:nvPr/>
        </p:nvSpPr>
        <p:spPr>
          <a:xfrm>
            <a:off x="842168" y="4589866"/>
            <a:ext cx="5489183" cy="338554"/>
          </a:xfrm>
          <a:prstGeom prst="rect">
            <a:avLst/>
          </a:prstGeom>
          <a:noFill/>
        </p:spPr>
        <p:txBody>
          <a:bodyPr wrap="square" rtlCol="0">
            <a:spAutoFit/>
          </a:bodyPr>
          <a:lstStyle/>
          <a:p>
            <a:r>
              <a:rPr lang="en-IN" sz="1600" dirty="0">
                <a:solidFill>
                  <a:schemeClr val="bg1"/>
                </a:solidFill>
              </a:rPr>
              <a:t>Meme </a:t>
            </a:r>
            <a:r>
              <a:rPr lang="en-IN" sz="1600" dirty="0" err="1">
                <a:solidFill>
                  <a:schemeClr val="bg1"/>
                </a:solidFill>
              </a:rPr>
              <a:t>generators,etc</a:t>
            </a:r>
            <a:r>
              <a:rPr lang="en-IN" sz="1600" dirty="0">
                <a:solidFill>
                  <a:schemeClr val="bg1"/>
                </a:solidFill>
              </a:rPr>
              <a:t>.</a:t>
            </a:r>
          </a:p>
        </p:txBody>
      </p:sp>
      <p:sp>
        <p:nvSpPr>
          <p:cNvPr id="19" name="TextBox 18">
            <a:extLst>
              <a:ext uri="{FF2B5EF4-FFF2-40B4-BE49-F238E27FC236}">
                <a16:creationId xmlns:a16="http://schemas.microsoft.com/office/drawing/2014/main" id="{09BF1006-3A1F-4C92-9D03-18A5B651F156}"/>
              </a:ext>
            </a:extLst>
          </p:cNvPr>
          <p:cNvSpPr txBox="1"/>
          <p:nvPr/>
        </p:nvSpPr>
        <p:spPr>
          <a:xfrm>
            <a:off x="842168" y="3259723"/>
            <a:ext cx="5489183" cy="338554"/>
          </a:xfrm>
          <a:prstGeom prst="rect">
            <a:avLst/>
          </a:prstGeom>
          <a:noFill/>
        </p:spPr>
        <p:txBody>
          <a:bodyPr wrap="square" rtlCol="0">
            <a:spAutoFit/>
          </a:bodyPr>
          <a:lstStyle/>
          <a:p>
            <a:r>
              <a:rPr lang="en-IN" sz="1600" dirty="0">
                <a:solidFill>
                  <a:schemeClr val="bg1"/>
                </a:solidFill>
              </a:rPr>
              <a:t>Smart chat Interaction</a:t>
            </a:r>
          </a:p>
        </p:txBody>
      </p:sp>
      <p:sp>
        <p:nvSpPr>
          <p:cNvPr id="20" name="TextBox 19">
            <a:extLst>
              <a:ext uri="{FF2B5EF4-FFF2-40B4-BE49-F238E27FC236}">
                <a16:creationId xmlns:a16="http://schemas.microsoft.com/office/drawing/2014/main" id="{5094769E-D8AF-91C6-0D4D-AF1A87F79607}"/>
              </a:ext>
            </a:extLst>
          </p:cNvPr>
          <p:cNvSpPr txBox="1"/>
          <p:nvPr/>
        </p:nvSpPr>
        <p:spPr>
          <a:xfrm>
            <a:off x="842168" y="2044820"/>
            <a:ext cx="5489183" cy="338554"/>
          </a:xfrm>
          <a:prstGeom prst="rect">
            <a:avLst/>
          </a:prstGeom>
          <a:noFill/>
        </p:spPr>
        <p:txBody>
          <a:bodyPr wrap="square" rtlCol="0">
            <a:spAutoFit/>
          </a:bodyPr>
          <a:lstStyle/>
          <a:p>
            <a:r>
              <a:rPr lang="en-IN" sz="1600" dirty="0">
                <a:solidFill>
                  <a:schemeClr val="bg1"/>
                </a:solidFill>
              </a:rPr>
              <a:t>Automated Responses</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4A833-AF4D-FD73-B830-144A8A80F938}"/>
              </a:ext>
            </a:extLst>
          </p:cNvPr>
          <p:cNvPicPr>
            <a:picLocks noChangeAspect="1"/>
          </p:cNvPicPr>
          <p:nvPr/>
        </p:nvPicPr>
        <p:blipFill>
          <a:blip r:embed="rId2"/>
          <a:stretch>
            <a:fillRect/>
          </a:stretch>
        </p:blipFill>
        <p:spPr>
          <a:xfrm>
            <a:off x="7775" y="0"/>
            <a:ext cx="12176449" cy="6858000"/>
          </a:xfrm>
          <a:prstGeom prst="rect">
            <a:avLst/>
          </a:prstGeom>
        </p:spPr>
      </p:pic>
    </p:spTree>
    <p:extLst>
      <p:ext uri="{BB962C8B-B14F-4D97-AF65-F5344CB8AC3E}">
        <p14:creationId xmlns:p14="http://schemas.microsoft.com/office/powerpoint/2010/main" val="274278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AFEF3-55DE-66A9-5ECC-0C14E9826A32}"/>
              </a:ext>
            </a:extLst>
          </p:cNvPr>
          <p:cNvPicPr>
            <a:picLocks noChangeAspect="1"/>
          </p:cNvPicPr>
          <p:nvPr/>
        </p:nvPicPr>
        <p:blipFill>
          <a:blip r:embed="rId2"/>
          <a:stretch>
            <a:fillRect/>
          </a:stretch>
        </p:blipFill>
        <p:spPr>
          <a:xfrm>
            <a:off x="0" y="6437"/>
            <a:ext cx="12192000" cy="6845125"/>
          </a:xfrm>
          <a:prstGeom prst="rect">
            <a:avLst/>
          </a:prstGeom>
        </p:spPr>
      </p:pic>
    </p:spTree>
    <p:extLst>
      <p:ext uri="{BB962C8B-B14F-4D97-AF65-F5344CB8AC3E}">
        <p14:creationId xmlns:p14="http://schemas.microsoft.com/office/powerpoint/2010/main" val="389359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is may contain: the words thank you written in black ink on a blue watercolor background">
            <a:extLst>
              <a:ext uri="{FF2B5EF4-FFF2-40B4-BE49-F238E27FC236}">
                <a16:creationId xmlns:a16="http://schemas.microsoft.com/office/drawing/2014/main" id="{CD3B8488-91A9-708D-AD73-19FF98E51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94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7393E-6338-AE20-CFB0-0F8B1F1A8B06}"/>
              </a:ext>
            </a:extLst>
          </p:cNvPr>
          <p:cNvPicPr>
            <a:picLocks noChangeAspect="1"/>
          </p:cNvPicPr>
          <p:nvPr/>
        </p:nvPicPr>
        <p:blipFill>
          <a:blip r:embed="rId2"/>
          <a:stretch>
            <a:fillRect/>
          </a:stretch>
        </p:blipFill>
        <p:spPr>
          <a:xfrm>
            <a:off x="0" y="25711"/>
            <a:ext cx="12192000" cy="6806577"/>
          </a:xfrm>
          <a:prstGeom prst="rect">
            <a:avLst/>
          </a:prstGeom>
        </p:spPr>
      </p:pic>
    </p:spTree>
    <p:extLst>
      <p:ext uri="{BB962C8B-B14F-4D97-AF65-F5344CB8AC3E}">
        <p14:creationId xmlns:p14="http://schemas.microsoft.com/office/powerpoint/2010/main" val="4111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E7159D-D903-D87A-409C-D270CF85EE4E}"/>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25" name="Group 24">
            <a:extLst>
              <a:ext uri="{FF2B5EF4-FFF2-40B4-BE49-F238E27FC236}">
                <a16:creationId xmlns:a16="http://schemas.microsoft.com/office/drawing/2014/main" id="{92E269A7-7DB9-77C8-3A4E-30CBFC798D69}"/>
              </a:ext>
            </a:extLst>
          </p:cNvPr>
          <p:cNvGrpSpPr/>
          <p:nvPr/>
        </p:nvGrpSpPr>
        <p:grpSpPr>
          <a:xfrm>
            <a:off x="-7556502" y="20615"/>
            <a:ext cx="11574685" cy="6858000"/>
            <a:chOff x="-2" y="0"/>
            <a:chExt cx="13889622" cy="8229600"/>
          </a:xfrm>
          <a:effectLst>
            <a:outerShdw blurRad="50800" dist="76200" algn="l" rotWithShape="0">
              <a:prstClr val="black">
                <a:alpha val="40000"/>
              </a:prstClr>
            </a:outerShdw>
          </a:effectLst>
        </p:grpSpPr>
        <p:sp>
          <p:nvSpPr>
            <p:cNvPr id="19" name="Freeform: Shape 18">
              <a:extLst>
                <a:ext uri="{FF2B5EF4-FFF2-40B4-BE49-F238E27FC236}">
                  <a16:creationId xmlns:a16="http://schemas.microsoft.com/office/drawing/2014/main" id="{7E9E7B1F-A880-3133-F3B3-1799D8CD4524}"/>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6386338 h 8229600"/>
                <a:gd name="connsiteX3" fmla="*/ 13692689 w 13889622"/>
                <a:gd name="connsiteY3" fmla="*/ 6386338 h 8229600"/>
                <a:gd name="connsiteX4" fmla="*/ 13889622 w 13889622"/>
                <a:gd name="connsiteY4" fmla="*/ 6583271 h 8229600"/>
                <a:gd name="connsiteX5" fmla="*/ 13889622 w 13889622"/>
                <a:gd name="connsiteY5" fmla="*/ 7370981 h 8229600"/>
                <a:gd name="connsiteX6" fmla="*/ 13692689 w 13889622"/>
                <a:gd name="connsiteY6" fmla="*/ 7567914 h 8229600"/>
                <a:gd name="connsiteX7" fmla="*/ 13125691 w 13889622"/>
                <a:gd name="connsiteY7" fmla="*/ 7567914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6386338"/>
                  </a:lnTo>
                  <a:lnTo>
                    <a:pt x="13692689" y="6386338"/>
                  </a:lnTo>
                  <a:cubicBezTo>
                    <a:pt x="13801452" y="6386338"/>
                    <a:pt x="13889622" y="6474508"/>
                    <a:pt x="13889622" y="6583271"/>
                  </a:cubicBezTo>
                  <a:lnTo>
                    <a:pt x="13889622" y="7370981"/>
                  </a:lnTo>
                  <a:cubicBezTo>
                    <a:pt x="13889622" y="7479744"/>
                    <a:pt x="13801452" y="7567914"/>
                    <a:pt x="13692689" y="7567914"/>
                  </a:cubicBezTo>
                  <a:lnTo>
                    <a:pt x="13125691" y="7567914"/>
                  </a:lnTo>
                  <a:lnTo>
                    <a:pt x="13125691" y="8229600"/>
                  </a:lnTo>
                  <a:lnTo>
                    <a:pt x="0" y="822960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pic>
          <p:nvPicPr>
            <p:cNvPr id="21" name="Image 1" descr="preencoded.png">
              <a:extLst>
                <a:ext uri="{FF2B5EF4-FFF2-40B4-BE49-F238E27FC236}">
                  <a16:creationId xmlns:a16="http://schemas.microsoft.com/office/drawing/2014/main" id="{52B349E3-B96B-DC33-1389-2B38119DEDBD}"/>
                </a:ext>
              </a:extLst>
            </p:cNvPr>
            <p:cNvPicPr>
              <a:picLocks noChangeAspect="1"/>
            </p:cNvPicPr>
            <p:nvPr/>
          </p:nvPicPr>
          <p:blipFill>
            <a:blip r:embed="rId2">
              <a:biLevel thresh="50000"/>
            </a:blip>
            <a:stretch>
              <a:fillRect/>
            </a:stretch>
          </p:blipFill>
          <p:spPr>
            <a:xfrm>
              <a:off x="6847349" y="224939"/>
              <a:ext cx="1278079" cy="1278079"/>
            </a:xfrm>
            <a:prstGeom prst="rect">
              <a:avLst/>
            </a:prstGeom>
          </p:spPr>
        </p:pic>
        <p:sp>
          <p:nvSpPr>
            <p:cNvPr id="22" name="TextBox 21">
              <a:extLst>
                <a:ext uri="{FF2B5EF4-FFF2-40B4-BE49-F238E27FC236}">
                  <a16:creationId xmlns:a16="http://schemas.microsoft.com/office/drawing/2014/main" id="{E0FD5278-6DFE-CACC-31C3-93267E3F4F4F}"/>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01</a:t>
              </a:r>
            </a:p>
          </p:txBody>
        </p:sp>
        <p:sp>
          <p:nvSpPr>
            <p:cNvPr id="23" name="TextBox 22">
              <a:extLst>
                <a:ext uri="{FF2B5EF4-FFF2-40B4-BE49-F238E27FC236}">
                  <a16:creationId xmlns:a16="http://schemas.microsoft.com/office/drawing/2014/main" id="{0DCF2983-1799-2073-90F1-454896F63830}"/>
                </a:ext>
              </a:extLst>
            </p:cNvPr>
            <p:cNvSpPr txBox="1"/>
            <p:nvPr/>
          </p:nvSpPr>
          <p:spPr>
            <a:xfrm>
              <a:off x="4033778" y="2141316"/>
              <a:ext cx="8183302" cy="4450450"/>
            </a:xfrm>
            <a:prstGeom prst="rect">
              <a:avLst/>
            </a:prstGeom>
            <a:noFill/>
          </p:spPr>
          <p:txBody>
            <a:bodyPr wrap="square" rtlCol="0">
              <a:spAutoFit/>
            </a:bodyPr>
            <a:lstStyle/>
            <a:p>
              <a:pPr>
                <a:buNone/>
              </a:pPr>
              <a:r>
                <a:rPr lang="en-US" sz="2000" b="1" dirty="0"/>
                <a:t>1️⃣ Python – Main Programming Language</a:t>
              </a:r>
            </a:p>
            <a:p>
              <a:pPr algn="just">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grpSp>
      <p:grpSp>
        <p:nvGrpSpPr>
          <p:cNvPr id="26" name="Group 25">
            <a:extLst>
              <a:ext uri="{FF2B5EF4-FFF2-40B4-BE49-F238E27FC236}">
                <a16:creationId xmlns:a16="http://schemas.microsoft.com/office/drawing/2014/main" id="{0A351638-F7EA-5B14-1F15-E608473CACF6}"/>
              </a:ext>
            </a:extLst>
          </p:cNvPr>
          <p:cNvGrpSpPr/>
          <p:nvPr/>
        </p:nvGrpSpPr>
        <p:grpSpPr>
          <a:xfrm>
            <a:off x="-8307248" y="20615"/>
            <a:ext cx="11574685" cy="6858000"/>
            <a:chOff x="-2" y="0"/>
            <a:chExt cx="13889622" cy="8229600"/>
          </a:xfrm>
          <a:effectLst>
            <a:outerShdw blurRad="50800" dist="76200" algn="l" rotWithShape="0">
              <a:prstClr val="black">
                <a:alpha val="40000"/>
              </a:prstClr>
            </a:outerShdw>
          </a:effectLst>
        </p:grpSpPr>
        <p:sp>
          <p:nvSpPr>
            <p:cNvPr id="27" name="Freeform: Shape 26">
              <a:extLst>
                <a:ext uri="{FF2B5EF4-FFF2-40B4-BE49-F238E27FC236}">
                  <a16:creationId xmlns:a16="http://schemas.microsoft.com/office/drawing/2014/main" id="{5E68B498-9A6C-681A-05CB-660054E7849A}"/>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4684745 h 8229600"/>
                <a:gd name="connsiteX3" fmla="*/ 13692689 w 13889622"/>
                <a:gd name="connsiteY3" fmla="*/ 4684745 h 8229600"/>
                <a:gd name="connsiteX4" fmla="*/ 13889622 w 13889622"/>
                <a:gd name="connsiteY4" fmla="*/ 4881678 h 8229600"/>
                <a:gd name="connsiteX5" fmla="*/ 13889622 w 13889622"/>
                <a:gd name="connsiteY5" fmla="*/ 5669388 h 8229600"/>
                <a:gd name="connsiteX6" fmla="*/ 13692689 w 13889622"/>
                <a:gd name="connsiteY6" fmla="*/ 5866321 h 8229600"/>
                <a:gd name="connsiteX7" fmla="*/ 13125691 w 13889622"/>
                <a:gd name="connsiteY7" fmla="*/ 5866321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4684745"/>
                  </a:lnTo>
                  <a:lnTo>
                    <a:pt x="13692689" y="4684745"/>
                  </a:lnTo>
                  <a:cubicBezTo>
                    <a:pt x="13801452" y="4684745"/>
                    <a:pt x="13889622" y="4772915"/>
                    <a:pt x="13889622" y="4881678"/>
                  </a:cubicBezTo>
                  <a:lnTo>
                    <a:pt x="13889622" y="5669388"/>
                  </a:lnTo>
                  <a:cubicBezTo>
                    <a:pt x="13889622" y="5778151"/>
                    <a:pt x="13801452" y="5866321"/>
                    <a:pt x="13692689" y="5866321"/>
                  </a:cubicBezTo>
                  <a:lnTo>
                    <a:pt x="13125691" y="5866321"/>
                  </a:lnTo>
                  <a:lnTo>
                    <a:pt x="13125691" y="8229600"/>
                  </a:lnTo>
                  <a:lnTo>
                    <a:pt x="0" y="8229600"/>
                  </a:lnTo>
                  <a:close/>
                </a:path>
              </a:pathLst>
            </a:custGeom>
            <a:solidFill>
              <a:srgbClr val="9751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28" name="TextBox 27">
              <a:extLst>
                <a:ext uri="{FF2B5EF4-FFF2-40B4-BE49-F238E27FC236}">
                  <a16:creationId xmlns:a16="http://schemas.microsoft.com/office/drawing/2014/main" id="{A5FCE49C-7868-72E5-CF66-EBCA325D02AA}"/>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02</a:t>
              </a:r>
            </a:p>
          </p:txBody>
        </p:sp>
        <p:sp>
          <p:nvSpPr>
            <p:cNvPr id="29" name="TextBox 28">
              <a:extLst>
                <a:ext uri="{FF2B5EF4-FFF2-40B4-BE49-F238E27FC236}">
                  <a16:creationId xmlns:a16="http://schemas.microsoft.com/office/drawing/2014/main" id="{F76B88C0-7B6A-877C-D510-07F2BD0B19EA}"/>
                </a:ext>
              </a:extLst>
            </p:cNvPr>
            <p:cNvSpPr txBox="1"/>
            <p:nvPr/>
          </p:nvSpPr>
          <p:spPr>
            <a:xfrm>
              <a:off x="3935392" y="2056126"/>
              <a:ext cx="8183302" cy="5189113"/>
            </a:xfrm>
            <a:prstGeom prst="rect">
              <a:avLst/>
            </a:prstGeom>
            <a:noFill/>
          </p:spPr>
          <p:txBody>
            <a:bodyPr wrap="square" rtlCol="0">
              <a:spAutoFit/>
            </a:bodyPr>
            <a:lstStyle/>
            <a:p>
              <a:pPr>
                <a:buNone/>
              </a:pPr>
              <a:r>
                <a:rPr lang="en-US" sz="2000" b="1" dirty="0"/>
                <a:t>2️⃣ </a:t>
              </a:r>
              <a:r>
                <a:rPr lang="en-US" sz="2000" b="1" dirty="0" err="1"/>
                <a:t>PyAutoGUI</a:t>
              </a:r>
              <a:r>
                <a:rPr lang="en-US" sz="2000" b="1" dirty="0"/>
                <a:t> – Automates Mouse and Keyboard Interactions</a:t>
              </a:r>
            </a:p>
            <a:p>
              <a:pPr algn="just">
                <a:buNone/>
              </a:pPr>
              <a:r>
                <a:rPr lang="en-US" sz="2000" dirty="0" err="1">
                  <a:solidFill>
                    <a:srgbClr val="FFFF00"/>
                  </a:solidFill>
                </a:rPr>
                <a:t>PyAutoGUI</a:t>
              </a:r>
              <a:r>
                <a:rPr lang="en-US" sz="2000" dirty="0">
                  <a:solidFill>
                    <a:srgbClr val="FFFF00"/>
                  </a:solidFill>
                </a:rPr>
                <a:t> is a Python library that allows </a:t>
              </a:r>
              <a:r>
                <a:rPr lang="en-US" sz="2000" b="1" dirty="0">
                  <a:solidFill>
                    <a:srgbClr val="FFFF00"/>
                  </a:solidFill>
                </a:rPr>
                <a:t>GUI automation</a:t>
              </a:r>
              <a:r>
                <a:rPr lang="en-US" sz="2000" dirty="0">
                  <a:solidFill>
                    <a:srgbClr val="FFFF00"/>
                  </a:solidFill>
                </a:rPr>
                <a:t>, which means it can control the keyboard and mouse to interact with applications like WhatsApp Web.</a:t>
              </a:r>
            </a:p>
            <a:p>
              <a:pPr>
                <a:buNone/>
              </a:pPr>
              <a:r>
                <a:rPr lang="en-US" sz="2000" dirty="0"/>
                <a:t>✅ </a:t>
              </a:r>
              <a:r>
                <a:rPr lang="en-US" sz="2000" b="1" dirty="0"/>
                <a:t>How </a:t>
              </a:r>
              <a:r>
                <a:rPr lang="en-US" sz="2000" b="1" dirty="0" err="1"/>
                <a:t>PyAutoGUI</a:t>
              </a:r>
              <a:r>
                <a:rPr lang="en-US" sz="2000" b="1" dirty="0"/>
                <a:t> is used in this project?</a:t>
              </a:r>
              <a:endParaRPr lang="en-US" sz="2000" dirty="0"/>
            </a:p>
            <a:p>
              <a:pPr>
                <a:buFont typeface="Arial" panose="020B0604020202020204" pitchFamily="34" charset="0"/>
                <a:buChar char="•"/>
              </a:pPr>
              <a:r>
                <a:rPr lang="en-US" sz="2000" dirty="0">
                  <a:solidFill>
                    <a:srgbClr val="FFFF00"/>
                  </a:solidFill>
                </a:rPr>
                <a:t>Click on the </a:t>
              </a:r>
              <a:r>
                <a:rPr lang="en-US" sz="2000" b="1" dirty="0">
                  <a:solidFill>
                    <a:srgbClr val="FFFF00"/>
                  </a:solidFill>
                </a:rPr>
                <a:t>WhatsApp Web icon</a:t>
              </a:r>
              <a:r>
                <a:rPr lang="en-US" sz="2000" dirty="0">
                  <a:solidFill>
                    <a:srgbClr val="FFFF00"/>
                  </a:solidFill>
                </a:rPr>
                <a:t> to open the chat window</a:t>
              </a:r>
            </a:p>
            <a:p>
              <a:pPr>
                <a:buFont typeface="Arial" panose="020B0604020202020204" pitchFamily="34" charset="0"/>
                <a:buChar char="•"/>
              </a:pPr>
              <a:r>
                <a:rPr lang="en-US" sz="2000" dirty="0">
                  <a:solidFill>
                    <a:srgbClr val="FFFF00"/>
                  </a:solidFill>
                </a:rPr>
                <a:t>Move and </a:t>
              </a:r>
              <a:r>
                <a:rPr lang="en-US" sz="2000" b="1" dirty="0">
                  <a:solidFill>
                    <a:srgbClr val="FFFF00"/>
                  </a:solidFill>
                </a:rPr>
                <a:t>drag the cursor</a:t>
              </a:r>
              <a:r>
                <a:rPr lang="en-US" sz="2000" dirty="0">
                  <a:solidFill>
                    <a:srgbClr val="FFFF00"/>
                  </a:solidFill>
                </a:rPr>
                <a:t> to select chat messages</a:t>
              </a:r>
            </a:p>
            <a:p>
              <a:pPr>
                <a:buFont typeface="Arial" panose="020B0604020202020204" pitchFamily="34" charset="0"/>
                <a:buChar char="•"/>
              </a:pPr>
              <a:r>
                <a:rPr lang="en-US" sz="2000" dirty="0">
                  <a:solidFill>
                    <a:srgbClr val="FFFF00"/>
                  </a:solidFill>
                </a:rPr>
                <a:t>Copy and </a:t>
              </a:r>
              <a:r>
                <a:rPr lang="en-US" sz="2000" b="1" dirty="0">
                  <a:solidFill>
                    <a:srgbClr val="FFFF00"/>
                  </a:solidFill>
                </a:rPr>
                <a:t>paste text messages</a:t>
              </a:r>
              <a:r>
                <a:rPr lang="en-US" sz="2000" dirty="0">
                  <a:solidFill>
                    <a:srgbClr val="FFFF00"/>
                  </a:solidFill>
                </a:rPr>
                <a:t> for processing</a:t>
              </a:r>
            </a:p>
            <a:p>
              <a:pPr>
                <a:buFont typeface="Arial" panose="020B0604020202020204" pitchFamily="34" charset="0"/>
                <a:buChar char="•"/>
              </a:pPr>
              <a:r>
                <a:rPr lang="en-US" sz="2000" dirty="0">
                  <a:solidFill>
                    <a:srgbClr val="FFFF00"/>
                  </a:solidFill>
                </a:rPr>
                <a:t>Press </a:t>
              </a:r>
              <a:r>
                <a:rPr lang="en-US" sz="2000" b="1" dirty="0">
                  <a:solidFill>
                    <a:srgbClr val="FFFF00"/>
                  </a:solidFill>
                </a:rPr>
                <a:t>Enter key</a:t>
              </a:r>
              <a:r>
                <a:rPr lang="en-US" sz="2000" dirty="0">
                  <a:solidFill>
                    <a:srgbClr val="FFFF00"/>
                  </a:solidFill>
                </a:rPr>
                <a:t> to send AI-generated replies</a:t>
              </a:r>
            </a:p>
            <a:p>
              <a:pPr>
                <a:buNone/>
              </a:pPr>
              <a:r>
                <a:rPr lang="en-US" sz="2000" dirty="0"/>
                <a:t>✅ </a:t>
              </a:r>
              <a:r>
                <a:rPr lang="en-US" sz="2000" b="1" dirty="0"/>
                <a:t>Why </a:t>
              </a:r>
              <a:r>
                <a:rPr lang="en-US" sz="2000" b="1" dirty="0" err="1"/>
                <a:t>PyAutoGUI</a:t>
              </a:r>
              <a:r>
                <a:rPr lang="en-US" sz="2000" b="1" dirty="0"/>
                <a:t>?</a:t>
              </a:r>
              <a:endParaRPr lang="en-US" sz="2000" dirty="0"/>
            </a:p>
            <a:p>
              <a:pPr>
                <a:buFont typeface="Arial" panose="020B0604020202020204" pitchFamily="34" charset="0"/>
                <a:buChar char="•"/>
              </a:pPr>
              <a:r>
                <a:rPr lang="en-US" sz="2000" dirty="0">
                  <a:solidFill>
                    <a:srgbClr val="FFFF00"/>
                  </a:solidFill>
                </a:rPr>
                <a:t>Provides direct control over screen interactions</a:t>
              </a:r>
            </a:p>
            <a:p>
              <a:pPr>
                <a:buFont typeface="Arial" panose="020B0604020202020204" pitchFamily="34" charset="0"/>
                <a:buChar char="•"/>
              </a:pPr>
              <a:r>
                <a:rPr lang="en-US" sz="2000" dirty="0">
                  <a:solidFill>
                    <a:srgbClr val="FFFF00"/>
                  </a:solidFill>
                </a:rPr>
                <a:t>Can be used for automating UI tasks without API limitations</a:t>
              </a:r>
            </a:p>
            <a:p>
              <a:pPr>
                <a:buFont typeface="Arial" panose="020B0604020202020204" pitchFamily="34" charset="0"/>
                <a:buChar char="•"/>
              </a:pPr>
              <a:r>
                <a:rPr lang="en-US" sz="2000" dirty="0">
                  <a:solidFill>
                    <a:srgbClr val="FFFF00"/>
                  </a:solidFill>
                </a:rPr>
                <a:t>Works on multiple operating systems</a:t>
              </a:r>
            </a:p>
            <a:p>
              <a:endParaRPr lang="en-IN" sz="1500" dirty="0"/>
            </a:p>
          </p:txBody>
        </p:sp>
        <p:pic>
          <p:nvPicPr>
            <p:cNvPr id="30" name="Image 2" descr="preencoded.png">
              <a:extLst>
                <a:ext uri="{FF2B5EF4-FFF2-40B4-BE49-F238E27FC236}">
                  <a16:creationId xmlns:a16="http://schemas.microsoft.com/office/drawing/2014/main" id="{6177DFBB-6174-2BF9-A722-BBA011B2A40A}"/>
                </a:ext>
              </a:extLst>
            </p:cNvPr>
            <p:cNvPicPr>
              <a:picLocks noChangeAspect="1"/>
            </p:cNvPicPr>
            <p:nvPr/>
          </p:nvPicPr>
          <p:blipFill>
            <a:blip r:embed="rId3">
              <a:biLevel thresh="50000"/>
            </a:blip>
            <a:stretch>
              <a:fillRect/>
            </a:stretch>
          </p:blipFill>
          <p:spPr>
            <a:xfrm>
              <a:off x="6944809" y="199502"/>
              <a:ext cx="1533462" cy="1533462"/>
            </a:xfrm>
            <a:prstGeom prst="rect">
              <a:avLst/>
            </a:prstGeom>
          </p:spPr>
        </p:pic>
      </p:grpSp>
      <p:grpSp>
        <p:nvGrpSpPr>
          <p:cNvPr id="31" name="Group 30">
            <a:extLst>
              <a:ext uri="{FF2B5EF4-FFF2-40B4-BE49-F238E27FC236}">
                <a16:creationId xmlns:a16="http://schemas.microsoft.com/office/drawing/2014/main" id="{A1FC3066-B035-5D0F-011B-80D56728E9E3}"/>
              </a:ext>
            </a:extLst>
          </p:cNvPr>
          <p:cNvGrpSpPr/>
          <p:nvPr/>
        </p:nvGrpSpPr>
        <p:grpSpPr>
          <a:xfrm>
            <a:off x="-9066033" y="20615"/>
            <a:ext cx="11574685" cy="6858000"/>
            <a:chOff x="0" y="0"/>
            <a:chExt cx="13889622" cy="8229600"/>
          </a:xfrm>
          <a:effectLst>
            <a:outerShdw blurRad="50800" dist="76200" algn="l" rotWithShape="0">
              <a:prstClr val="black">
                <a:alpha val="40000"/>
              </a:prstClr>
            </a:outerShdw>
          </a:effectLst>
        </p:grpSpPr>
        <p:sp>
          <p:nvSpPr>
            <p:cNvPr id="32" name="Freeform: Shape 31">
              <a:extLst>
                <a:ext uri="{FF2B5EF4-FFF2-40B4-BE49-F238E27FC236}">
                  <a16:creationId xmlns:a16="http://schemas.microsoft.com/office/drawing/2014/main" id="{8C063C41-EBE5-92C7-5496-C505A3A0B0D3}"/>
                </a:ext>
              </a:extLst>
            </p:cNvPr>
            <p:cNvSpPr/>
            <p:nvPr/>
          </p:nvSpPr>
          <p:spPr>
            <a:xfrm>
              <a:off x="0"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2888706 h 8229600"/>
                <a:gd name="connsiteX3" fmla="*/ 13692689 w 13889622"/>
                <a:gd name="connsiteY3" fmla="*/ 2888706 h 8229600"/>
                <a:gd name="connsiteX4" fmla="*/ 13889622 w 13889622"/>
                <a:gd name="connsiteY4" fmla="*/ 3085639 h 8229600"/>
                <a:gd name="connsiteX5" fmla="*/ 13889622 w 13889622"/>
                <a:gd name="connsiteY5" fmla="*/ 3873349 h 8229600"/>
                <a:gd name="connsiteX6" fmla="*/ 13692689 w 13889622"/>
                <a:gd name="connsiteY6" fmla="*/ 4070282 h 8229600"/>
                <a:gd name="connsiteX7" fmla="*/ 13125691 w 13889622"/>
                <a:gd name="connsiteY7" fmla="*/ 4070282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2888706"/>
                  </a:lnTo>
                  <a:lnTo>
                    <a:pt x="13692689" y="2888706"/>
                  </a:lnTo>
                  <a:cubicBezTo>
                    <a:pt x="13801452" y="2888706"/>
                    <a:pt x="13889622" y="2976876"/>
                    <a:pt x="13889622" y="3085639"/>
                  </a:cubicBezTo>
                  <a:lnTo>
                    <a:pt x="13889622" y="3873349"/>
                  </a:lnTo>
                  <a:cubicBezTo>
                    <a:pt x="13889622" y="3982112"/>
                    <a:pt x="13801452" y="4070282"/>
                    <a:pt x="13692689" y="4070282"/>
                  </a:cubicBezTo>
                  <a:lnTo>
                    <a:pt x="13125691" y="4070282"/>
                  </a:lnTo>
                  <a:lnTo>
                    <a:pt x="13125691" y="8229600"/>
                  </a:lnTo>
                  <a:lnTo>
                    <a:pt x="0" y="8229600"/>
                  </a:lnTo>
                  <a:close/>
                </a:path>
              </a:pathLst>
            </a:custGeom>
            <a:solidFill>
              <a:srgbClr val="9966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3" name="TextBox 32">
              <a:extLst>
                <a:ext uri="{FF2B5EF4-FFF2-40B4-BE49-F238E27FC236}">
                  <a16:creationId xmlns:a16="http://schemas.microsoft.com/office/drawing/2014/main" id="{3008BF90-AB37-031F-74A3-26380ADAC405}"/>
                </a:ext>
              </a:extLst>
            </p:cNvPr>
            <p:cNvSpPr txBox="1"/>
            <p:nvPr/>
          </p:nvSpPr>
          <p:spPr>
            <a:xfrm>
              <a:off x="7891040" y="294673"/>
              <a:ext cx="2905246" cy="1464940"/>
            </a:xfrm>
            <a:prstGeom prst="rect">
              <a:avLst/>
            </a:prstGeom>
            <a:noFill/>
          </p:spPr>
          <p:txBody>
            <a:bodyPr wrap="square" rtlCol="0">
              <a:spAutoFit/>
            </a:bodyPr>
            <a:lstStyle/>
            <a:p>
              <a:r>
                <a:rPr lang="en-IN" sz="7333" dirty="0">
                  <a:latin typeface="Century" panose="02040604050505020304" pitchFamily="18" charset="0"/>
                </a:rPr>
                <a:t>03</a:t>
              </a:r>
            </a:p>
          </p:txBody>
        </p:sp>
        <p:sp>
          <p:nvSpPr>
            <p:cNvPr id="34" name="TextBox 33">
              <a:extLst>
                <a:ext uri="{FF2B5EF4-FFF2-40B4-BE49-F238E27FC236}">
                  <a16:creationId xmlns:a16="http://schemas.microsoft.com/office/drawing/2014/main" id="{683CC5BD-F9AD-2EB0-F339-70B79816D406}"/>
                </a:ext>
              </a:extLst>
            </p:cNvPr>
            <p:cNvSpPr txBox="1"/>
            <p:nvPr/>
          </p:nvSpPr>
          <p:spPr>
            <a:xfrm>
              <a:off x="3611300" y="2141316"/>
              <a:ext cx="8183302" cy="5189113"/>
            </a:xfrm>
            <a:prstGeom prst="rect">
              <a:avLst/>
            </a:prstGeom>
            <a:noFill/>
          </p:spPr>
          <p:txBody>
            <a:bodyPr wrap="square" rtlCol="0">
              <a:spAutoFit/>
            </a:bodyPr>
            <a:lstStyle/>
            <a:p>
              <a:pPr>
                <a:buNone/>
              </a:pPr>
              <a:r>
                <a:rPr lang="en-US" sz="2000" b="1" dirty="0"/>
                <a:t>3️⃣ </a:t>
              </a:r>
              <a:r>
                <a:rPr lang="en-US" sz="2000" b="1" dirty="0" err="1"/>
                <a:t>Pyperclip</a:t>
              </a:r>
              <a:r>
                <a:rPr lang="en-US" sz="2000" b="1" dirty="0"/>
                <a:t> – Clipboard Operations (Copy-Paste Messages)</a:t>
              </a:r>
            </a:p>
            <a:p>
              <a:pPr algn="just">
                <a:buNone/>
              </a:pPr>
              <a:r>
                <a:rPr lang="en-US" sz="2000" dirty="0" err="1">
                  <a:solidFill>
                    <a:srgbClr val="FFFF00"/>
                  </a:solidFill>
                </a:rPr>
                <a:t>Pyperclip</a:t>
              </a:r>
              <a:r>
                <a:rPr lang="en-US" sz="2000" dirty="0">
                  <a:solidFill>
                    <a:srgbClr val="FFFF00"/>
                  </a:solidFill>
                </a:rPr>
                <a:t> is a Python library that enables </a:t>
              </a:r>
              <a:r>
                <a:rPr lang="en-US" sz="2000" b="1" dirty="0">
                  <a:solidFill>
                    <a:srgbClr val="FFFF00"/>
                  </a:solidFill>
                </a:rPr>
                <a:t>clipboard interactions</a:t>
              </a:r>
              <a:r>
                <a:rPr lang="en-US" sz="2000" dirty="0">
                  <a:solidFill>
                    <a:srgbClr val="FFFF00"/>
                  </a:solidFill>
                </a:rPr>
                <a:t>. It is used to </a:t>
              </a:r>
              <a:r>
                <a:rPr lang="en-US" sz="2000" b="1" dirty="0">
                  <a:solidFill>
                    <a:srgbClr val="FFFF00"/>
                  </a:solidFill>
                </a:rPr>
                <a:t>copy</a:t>
              </a:r>
              <a:r>
                <a:rPr lang="en-US" sz="2000" dirty="0">
                  <a:solidFill>
                    <a:srgbClr val="FFFF00"/>
                  </a:solidFill>
                </a:rPr>
                <a:t> the chat history from WhatsApp Web and </a:t>
              </a:r>
              <a:r>
                <a:rPr lang="en-US" sz="2000" b="1" dirty="0">
                  <a:solidFill>
                    <a:srgbClr val="FFFF00"/>
                  </a:solidFill>
                </a:rPr>
                <a:t>paste</a:t>
              </a:r>
              <a:r>
                <a:rPr lang="en-US" sz="2000" dirty="0">
                  <a:solidFill>
                    <a:srgbClr val="FFFF00"/>
                  </a:solidFill>
                </a:rPr>
                <a:t> the AI-generated response into the </a:t>
              </a:r>
              <a:r>
                <a:rPr lang="en-US" sz="2000" dirty="0" err="1">
                  <a:solidFill>
                    <a:srgbClr val="FFFF00"/>
                  </a:solidFill>
                </a:rPr>
                <a:t>chatbox</a:t>
              </a:r>
              <a:r>
                <a:rPr lang="en-US" sz="2000" dirty="0"/>
                <a:t>.</a:t>
              </a:r>
            </a:p>
            <a:p>
              <a:pPr>
                <a:buNone/>
              </a:pPr>
              <a:r>
                <a:rPr lang="en-US" sz="2000" dirty="0"/>
                <a:t>✅ </a:t>
              </a:r>
              <a:r>
                <a:rPr lang="en-US" sz="2000" b="1" dirty="0"/>
                <a:t>How </a:t>
              </a:r>
              <a:r>
                <a:rPr lang="en-US" sz="2000" b="1" dirty="0" err="1"/>
                <a:t>Pyperclip</a:t>
              </a:r>
              <a:r>
                <a:rPr lang="en-US" sz="2000" b="1" dirty="0"/>
                <a:t> is used in this project?</a:t>
              </a:r>
              <a:endParaRPr lang="en-US" sz="2000" dirty="0"/>
            </a:p>
            <a:p>
              <a:pPr>
                <a:buFont typeface="Arial" panose="020B0604020202020204" pitchFamily="34" charset="0"/>
                <a:buChar char="•"/>
              </a:pPr>
              <a:r>
                <a:rPr lang="en-US" sz="2000" b="1" dirty="0">
                  <a:solidFill>
                    <a:srgbClr val="FFFF00"/>
                  </a:solidFill>
                </a:rPr>
                <a:t>Copies chat history</a:t>
              </a:r>
              <a:r>
                <a:rPr lang="en-US" sz="2000" dirty="0">
                  <a:solidFill>
                    <a:srgbClr val="FFFF00"/>
                  </a:solidFill>
                </a:rPr>
                <a:t> from WhatsApp Web after selecting messages</a:t>
              </a:r>
            </a:p>
            <a:p>
              <a:pPr>
                <a:buFont typeface="Arial" panose="020B0604020202020204" pitchFamily="34" charset="0"/>
                <a:buChar char="•"/>
              </a:pPr>
              <a:r>
                <a:rPr lang="en-US" sz="2000" b="1" dirty="0">
                  <a:solidFill>
                    <a:srgbClr val="FFFF00"/>
                  </a:solidFill>
                </a:rPr>
                <a:t>Stores the copied text</a:t>
              </a:r>
              <a:r>
                <a:rPr lang="en-US" sz="2000" dirty="0">
                  <a:solidFill>
                    <a:srgbClr val="FFFF00"/>
                  </a:solidFill>
                </a:rPr>
                <a:t> in Python for AI processing</a:t>
              </a:r>
            </a:p>
            <a:p>
              <a:pPr>
                <a:buFont typeface="Arial" panose="020B0604020202020204" pitchFamily="34" charset="0"/>
                <a:buChar char="•"/>
              </a:pPr>
              <a:r>
                <a:rPr lang="en-US" sz="2000" b="1" dirty="0">
                  <a:solidFill>
                    <a:srgbClr val="FFFF00"/>
                  </a:solidFill>
                </a:rPr>
                <a:t>Pastes the AI-generated reply</a:t>
              </a:r>
              <a:r>
                <a:rPr lang="en-US" sz="2000" dirty="0">
                  <a:solidFill>
                    <a:srgbClr val="FFFF00"/>
                  </a:solidFill>
                </a:rPr>
                <a:t> into the WhatsApp </a:t>
              </a:r>
              <a:r>
                <a:rPr lang="en-US" sz="2000" dirty="0" err="1">
                  <a:solidFill>
                    <a:srgbClr val="FFFF00"/>
                  </a:solidFill>
                </a:rPr>
                <a:t>chatbox</a:t>
              </a:r>
              <a:endParaRPr lang="en-US" sz="2000" dirty="0">
                <a:solidFill>
                  <a:srgbClr val="FFFF00"/>
                </a:solidFill>
              </a:endParaRPr>
            </a:p>
            <a:p>
              <a:pPr>
                <a:buNone/>
              </a:pPr>
              <a:r>
                <a:rPr lang="en-US" sz="2000" dirty="0">
                  <a:solidFill>
                    <a:srgbClr val="FFFF00"/>
                  </a:solidFill>
                </a:rPr>
                <a:t>✅ </a:t>
              </a:r>
              <a:r>
                <a:rPr lang="en-US" sz="2000" b="1" dirty="0"/>
                <a:t>Why </a:t>
              </a:r>
              <a:r>
                <a:rPr lang="en-US" sz="2000" b="1" dirty="0" err="1"/>
                <a:t>Pyperclip</a:t>
              </a:r>
              <a:r>
                <a:rPr lang="en-US" sz="2000" b="1" dirty="0"/>
                <a:t>?</a:t>
              </a:r>
              <a:endParaRPr lang="en-US" sz="2000" dirty="0"/>
            </a:p>
            <a:p>
              <a:pPr>
                <a:buFont typeface="Arial" panose="020B0604020202020204" pitchFamily="34" charset="0"/>
                <a:buChar char="•"/>
              </a:pPr>
              <a:r>
                <a:rPr lang="en-US" sz="2000" dirty="0">
                  <a:solidFill>
                    <a:srgbClr val="FFFF00"/>
                  </a:solidFill>
                </a:rPr>
                <a:t>Allows seamless copy-paste operations</a:t>
              </a:r>
            </a:p>
            <a:p>
              <a:pPr>
                <a:buFont typeface="Arial" panose="020B0604020202020204" pitchFamily="34" charset="0"/>
                <a:buChar char="•"/>
              </a:pPr>
              <a:r>
                <a:rPr lang="en-US" sz="2000" dirty="0">
                  <a:solidFill>
                    <a:srgbClr val="FFFF00"/>
                  </a:solidFill>
                </a:rPr>
                <a:t>Works across different platforms (Windows, macOS, Linux)</a:t>
              </a:r>
            </a:p>
            <a:p>
              <a:pPr>
                <a:buFont typeface="Arial" panose="020B0604020202020204" pitchFamily="34" charset="0"/>
                <a:buChar char="•"/>
              </a:pPr>
              <a:r>
                <a:rPr lang="en-US" sz="2000" dirty="0">
                  <a:solidFill>
                    <a:srgbClr val="FFFF00"/>
                  </a:solidFill>
                </a:rPr>
                <a:t>No need for additional dependencies</a:t>
              </a:r>
            </a:p>
            <a:p>
              <a:endParaRPr lang="en-IN" sz="1500" dirty="0"/>
            </a:p>
          </p:txBody>
        </p:sp>
        <p:pic>
          <p:nvPicPr>
            <p:cNvPr id="35" name="Image 3" descr="preencoded.png">
              <a:extLst>
                <a:ext uri="{FF2B5EF4-FFF2-40B4-BE49-F238E27FC236}">
                  <a16:creationId xmlns:a16="http://schemas.microsoft.com/office/drawing/2014/main" id="{CD483530-5660-9E11-E4FF-407368204AC2}"/>
                </a:ext>
              </a:extLst>
            </p:cNvPr>
            <p:cNvPicPr>
              <a:picLocks noChangeAspect="1"/>
            </p:cNvPicPr>
            <p:nvPr/>
          </p:nvPicPr>
          <p:blipFill>
            <a:blip r:embed="rId4">
              <a:biLevel thresh="50000"/>
            </a:blip>
            <a:stretch>
              <a:fillRect/>
            </a:stretch>
          </p:blipFill>
          <p:spPr>
            <a:xfrm>
              <a:off x="6186668" y="224939"/>
              <a:ext cx="1516284" cy="1516284"/>
            </a:xfrm>
            <a:prstGeom prst="rect">
              <a:avLst/>
            </a:prstGeom>
          </p:spPr>
        </p:pic>
      </p:grpSp>
      <p:grpSp>
        <p:nvGrpSpPr>
          <p:cNvPr id="36" name="Group 35">
            <a:extLst>
              <a:ext uri="{FF2B5EF4-FFF2-40B4-BE49-F238E27FC236}">
                <a16:creationId xmlns:a16="http://schemas.microsoft.com/office/drawing/2014/main" id="{2A8D9006-B79C-06BE-BCDD-54DDD443A059}"/>
              </a:ext>
            </a:extLst>
          </p:cNvPr>
          <p:cNvGrpSpPr/>
          <p:nvPr/>
        </p:nvGrpSpPr>
        <p:grpSpPr>
          <a:xfrm>
            <a:off x="-9877868" y="20615"/>
            <a:ext cx="11613266" cy="6858000"/>
            <a:chOff x="-1" y="0"/>
            <a:chExt cx="13935919" cy="8229600"/>
          </a:xfrm>
          <a:effectLst>
            <a:outerShdw blurRad="50800" dist="76200" algn="l" rotWithShape="0">
              <a:prstClr val="black">
                <a:alpha val="40000"/>
              </a:prstClr>
            </a:outerShdw>
          </a:effectLst>
        </p:grpSpPr>
        <p:sp>
          <p:nvSpPr>
            <p:cNvPr id="37" name="Freeform: Shape 36">
              <a:extLst>
                <a:ext uri="{FF2B5EF4-FFF2-40B4-BE49-F238E27FC236}">
                  <a16:creationId xmlns:a16="http://schemas.microsoft.com/office/drawing/2014/main" id="{71ACC031-3376-0E0F-87BB-6D113825DD48}"/>
                </a:ext>
              </a:extLst>
            </p:cNvPr>
            <p:cNvSpPr/>
            <p:nvPr/>
          </p:nvSpPr>
          <p:spPr>
            <a:xfrm>
              <a:off x="-1" y="0"/>
              <a:ext cx="13935919" cy="8229600"/>
            </a:xfrm>
            <a:custGeom>
              <a:avLst/>
              <a:gdLst>
                <a:gd name="connsiteX0" fmla="*/ 0 w 13935919"/>
                <a:gd name="connsiteY0" fmla="*/ 0 h 8229600"/>
                <a:gd name="connsiteX1" fmla="*/ 13125691 w 13935919"/>
                <a:gd name="connsiteY1" fmla="*/ 0 h 8229600"/>
                <a:gd name="connsiteX2" fmla="*/ 13125691 w 13935919"/>
                <a:gd name="connsiteY2" fmla="*/ 1118912 h 8229600"/>
                <a:gd name="connsiteX3" fmla="*/ 13738986 w 13935919"/>
                <a:gd name="connsiteY3" fmla="*/ 1118912 h 8229600"/>
                <a:gd name="connsiteX4" fmla="*/ 13935919 w 13935919"/>
                <a:gd name="connsiteY4" fmla="*/ 1315845 h 8229600"/>
                <a:gd name="connsiteX5" fmla="*/ 13935919 w 13935919"/>
                <a:gd name="connsiteY5" fmla="*/ 2103555 h 8229600"/>
                <a:gd name="connsiteX6" fmla="*/ 13738986 w 13935919"/>
                <a:gd name="connsiteY6" fmla="*/ 2300488 h 8229600"/>
                <a:gd name="connsiteX7" fmla="*/ 13125691 w 13935919"/>
                <a:gd name="connsiteY7" fmla="*/ 2300488 h 8229600"/>
                <a:gd name="connsiteX8" fmla="*/ 13125691 w 13935919"/>
                <a:gd name="connsiteY8" fmla="*/ 8229600 h 8229600"/>
                <a:gd name="connsiteX9" fmla="*/ 0 w 13935919"/>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5919" h="8229600">
                  <a:moveTo>
                    <a:pt x="0" y="0"/>
                  </a:moveTo>
                  <a:lnTo>
                    <a:pt x="13125691" y="0"/>
                  </a:lnTo>
                  <a:lnTo>
                    <a:pt x="13125691" y="1118912"/>
                  </a:lnTo>
                  <a:lnTo>
                    <a:pt x="13738986" y="1118912"/>
                  </a:lnTo>
                  <a:cubicBezTo>
                    <a:pt x="13847749" y="1118912"/>
                    <a:pt x="13935919" y="1207082"/>
                    <a:pt x="13935919" y="1315845"/>
                  </a:cubicBezTo>
                  <a:lnTo>
                    <a:pt x="13935919" y="2103555"/>
                  </a:lnTo>
                  <a:cubicBezTo>
                    <a:pt x="13935919" y="2212318"/>
                    <a:pt x="13847749" y="2300488"/>
                    <a:pt x="13738986" y="2300488"/>
                  </a:cubicBezTo>
                  <a:lnTo>
                    <a:pt x="13125691" y="2300488"/>
                  </a:lnTo>
                  <a:lnTo>
                    <a:pt x="13125691" y="8229600"/>
                  </a:lnTo>
                  <a:lnTo>
                    <a:pt x="0" y="8229600"/>
                  </a:lnTo>
                  <a:close/>
                </a:path>
              </a:pathLst>
            </a:custGeom>
            <a:solidFill>
              <a:srgbClr val="99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8" name="TextBox 37">
              <a:extLst>
                <a:ext uri="{FF2B5EF4-FFF2-40B4-BE49-F238E27FC236}">
                  <a16:creationId xmlns:a16="http://schemas.microsoft.com/office/drawing/2014/main" id="{D34DDAAA-19A6-896F-78EB-288FE2677816}"/>
                </a:ext>
              </a:extLst>
            </p:cNvPr>
            <p:cNvSpPr txBox="1"/>
            <p:nvPr/>
          </p:nvSpPr>
          <p:spPr>
            <a:xfrm>
              <a:off x="7779110" y="419725"/>
              <a:ext cx="2905246" cy="1464940"/>
            </a:xfrm>
            <a:prstGeom prst="rect">
              <a:avLst/>
            </a:prstGeom>
            <a:noFill/>
          </p:spPr>
          <p:txBody>
            <a:bodyPr wrap="square" rtlCol="0">
              <a:spAutoFit/>
            </a:bodyPr>
            <a:lstStyle/>
            <a:p>
              <a:r>
                <a:rPr lang="en-IN" sz="7333" dirty="0">
                  <a:latin typeface="Century" panose="02040604050505020304" pitchFamily="18" charset="0"/>
                </a:rPr>
                <a:t>04</a:t>
              </a:r>
            </a:p>
          </p:txBody>
        </p:sp>
        <p:sp>
          <p:nvSpPr>
            <p:cNvPr id="39" name="TextBox 38">
              <a:extLst>
                <a:ext uri="{FF2B5EF4-FFF2-40B4-BE49-F238E27FC236}">
                  <a16:creationId xmlns:a16="http://schemas.microsoft.com/office/drawing/2014/main" id="{D274B498-CC68-9781-F217-D1BE9158A8B7}"/>
                </a:ext>
              </a:extLst>
            </p:cNvPr>
            <p:cNvSpPr txBox="1"/>
            <p:nvPr/>
          </p:nvSpPr>
          <p:spPr>
            <a:xfrm>
              <a:off x="3819646" y="2286000"/>
              <a:ext cx="8183301" cy="4450450"/>
            </a:xfrm>
            <a:prstGeom prst="rect">
              <a:avLst/>
            </a:prstGeom>
            <a:noFill/>
          </p:spPr>
          <p:txBody>
            <a:bodyPr wrap="square" rtlCol="0">
              <a:spAutoFit/>
            </a:bodyPr>
            <a:lstStyle/>
            <a:p>
              <a:pPr>
                <a:buNone/>
              </a:pPr>
              <a:r>
                <a:rPr lang="en-US" sz="2000" b="1" dirty="0"/>
                <a:t>1️⃣ Python – Main Programming Language</a:t>
              </a:r>
            </a:p>
            <a:p>
              <a:pPr>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pic>
          <p:nvPicPr>
            <p:cNvPr id="40" name="Image 4" descr="preencoded.png">
              <a:extLst>
                <a:ext uri="{FF2B5EF4-FFF2-40B4-BE49-F238E27FC236}">
                  <a16:creationId xmlns:a16="http://schemas.microsoft.com/office/drawing/2014/main" id="{9F3781A3-3315-AFEE-9C19-F86C22B0EE6B}"/>
                </a:ext>
              </a:extLst>
            </p:cNvPr>
            <p:cNvPicPr>
              <a:picLocks noChangeAspect="1"/>
            </p:cNvPicPr>
            <p:nvPr/>
          </p:nvPicPr>
          <p:blipFill>
            <a:blip r:embed="rId5">
              <a:biLevel thresh="50000"/>
            </a:blip>
            <a:stretch>
              <a:fillRect/>
            </a:stretch>
          </p:blipFill>
          <p:spPr>
            <a:xfrm>
              <a:off x="5927163" y="395971"/>
              <a:ext cx="1505633" cy="1505633"/>
            </a:xfrm>
            <a:prstGeom prst="rect">
              <a:avLst/>
            </a:prstGeom>
          </p:spPr>
        </p:pic>
      </p:grpSp>
      <p:sp>
        <p:nvSpPr>
          <p:cNvPr id="47" name="Text 0">
            <a:extLst>
              <a:ext uri="{FF2B5EF4-FFF2-40B4-BE49-F238E27FC236}">
                <a16:creationId xmlns:a16="http://schemas.microsoft.com/office/drawing/2014/main" id="{FD44DCE2-F617-EC72-2899-F1A95229CD9A}"/>
              </a:ext>
            </a:extLst>
          </p:cNvPr>
          <p:cNvSpPr/>
          <p:nvPr/>
        </p:nvSpPr>
        <p:spPr>
          <a:xfrm>
            <a:off x="4320413" y="2688339"/>
            <a:ext cx="7323401" cy="2400299"/>
          </a:xfrm>
          <a:prstGeom prst="rect">
            <a:avLst/>
          </a:prstGeom>
          <a:noFill/>
          <a:ln/>
        </p:spPr>
        <p:txBody>
          <a:bodyPr wrap="none" lIns="0" tIns="0" rIns="0" bIns="0" rtlCol="0" anchor="t"/>
          <a:lstStyle/>
          <a:p>
            <a:pPr>
              <a:lnSpc>
                <a:spcPts val="4875"/>
              </a:lnSpc>
            </a:pPr>
            <a:r>
              <a:rPr lang="en-US" sz="13833" b="1" kern="0" spc="-78" dirty="0">
                <a:solidFill>
                  <a:srgbClr val="FF8AAF"/>
                </a:solidFill>
                <a:latin typeface="Gabriola" panose="04040605051002020D02" pitchFamily="82" charset="0"/>
                <a:ea typeface="Petrona Bold" pitchFamily="34" charset="-122"/>
                <a:cs typeface="Petrona Bold" pitchFamily="34" charset="-120"/>
              </a:rPr>
              <a:t>Technologies</a:t>
            </a:r>
          </a:p>
          <a:p>
            <a:pPr>
              <a:lnSpc>
                <a:spcPts val="4875"/>
              </a:lnSpc>
            </a:pPr>
            <a:endParaRPr lang="en-US" sz="13833" b="1" kern="0" spc="-78" dirty="0">
              <a:solidFill>
                <a:srgbClr val="FF8AAF"/>
              </a:solidFill>
              <a:latin typeface="Gabriola" panose="04040605051002020D02" pitchFamily="82" charset="0"/>
              <a:ea typeface="Petrona Bold" pitchFamily="34" charset="-122"/>
              <a:cs typeface="Petrona Bold" pitchFamily="34" charset="-120"/>
            </a:endParaRPr>
          </a:p>
          <a:p>
            <a:pPr>
              <a:lnSpc>
                <a:spcPts val="4875"/>
              </a:lnSpc>
            </a:pPr>
            <a:r>
              <a:rPr lang="en-US" sz="13833" b="1" kern="0" spc="-78" dirty="0">
                <a:solidFill>
                  <a:srgbClr val="FF8AAF"/>
                </a:solidFill>
                <a:latin typeface="Gabriola" panose="04040605051002020D02" pitchFamily="82" charset="0"/>
                <a:ea typeface="Petrona Bold" pitchFamily="34" charset="-122"/>
                <a:cs typeface="Petrona Bold" pitchFamily="34" charset="-120"/>
              </a:rPr>
              <a:t>      Used</a:t>
            </a:r>
            <a:endParaRPr lang="en-US" sz="13833" dirty="0">
              <a:latin typeface="Gabriola" panose="04040605051002020D02" pitchFamily="82" charset="0"/>
            </a:endParaRPr>
          </a:p>
        </p:txBody>
      </p:sp>
    </p:spTree>
    <p:extLst>
      <p:ext uri="{BB962C8B-B14F-4D97-AF65-F5344CB8AC3E}">
        <p14:creationId xmlns:p14="http://schemas.microsoft.com/office/powerpoint/2010/main" val="233023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6AB5E-61AD-66FC-79E3-CEFA33B4CF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075532-6864-48E6-15D6-397D674D4699}"/>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0" name="TextBox 19">
            <a:extLst>
              <a:ext uri="{FF2B5EF4-FFF2-40B4-BE49-F238E27FC236}">
                <a16:creationId xmlns:a16="http://schemas.microsoft.com/office/drawing/2014/main" id="{3030F3E5-E2CB-9622-6CA2-B45D219810D4}"/>
              </a:ext>
            </a:extLst>
          </p:cNvPr>
          <p:cNvSpPr txBox="1"/>
          <p:nvPr/>
        </p:nvSpPr>
        <p:spPr>
          <a:xfrm>
            <a:off x="10928431" y="5227899"/>
            <a:ext cx="1051367" cy="1118127"/>
          </a:xfrm>
          <a:prstGeom prst="rect">
            <a:avLst/>
          </a:prstGeom>
          <a:noFill/>
        </p:spPr>
        <p:txBody>
          <a:bodyPr wrap="square" rtlCol="0">
            <a:spAutoFit/>
          </a:bodyPr>
          <a:lstStyle/>
          <a:p>
            <a:r>
              <a:rPr lang="en-IN" sz="6666" dirty="0"/>
              <a:t>1</a:t>
            </a:r>
          </a:p>
        </p:txBody>
      </p:sp>
      <p:grpSp>
        <p:nvGrpSpPr>
          <p:cNvPr id="25" name="Group 24">
            <a:extLst>
              <a:ext uri="{FF2B5EF4-FFF2-40B4-BE49-F238E27FC236}">
                <a16:creationId xmlns:a16="http://schemas.microsoft.com/office/drawing/2014/main" id="{115EECA0-8E75-884D-B936-19EA7EA28D0B}"/>
              </a:ext>
            </a:extLst>
          </p:cNvPr>
          <p:cNvGrpSpPr/>
          <p:nvPr/>
        </p:nvGrpSpPr>
        <p:grpSpPr>
          <a:xfrm>
            <a:off x="251589" y="-20615"/>
            <a:ext cx="11574685" cy="6858000"/>
            <a:chOff x="-2" y="0"/>
            <a:chExt cx="13889622" cy="8229600"/>
          </a:xfrm>
          <a:effectLst>
            <a:outerShdw blurRad="50800" dist="76200" algn="l" rotWithShape="0">
              <a:prstClr val="black">
                <a:alpha val="40000"/>
              </a:prstClr>
            </a:outerShdw>
          </a:effectLst>
        </p:grpSpPr>
        <p:sp>
          <p:nvSpPr>
            <p:cNvPr id="19" name="Freeform: Shape 18">
              <a:extLst>
                <a:ext uri="{FF2B5EF4-FFF2-40B4-BE49-F238E27FC236}">
                  <a16:creationId xmlns:a16="http://schemas.microsoft.com/office/drawing/2014/main" id="{7DD22ED6-3A45-0CC3-54BA-C474F607BA00}"/>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6386338 h 8229600"/>
                <a:gd name="connsiteX3" fmla="*/ 13692689 w 13889622"/>
                <a:gd name="connsiteY3" fmla="*/ 6386338 h 8229600"/>
                <a:gd name="connsiteX4" fmla="*/ 13889622 w 13889622"/>
                <a:gd name="connsiteY4" fmla="*/ 6583271 h 8229600"/>
                <a:gd name="connsiteX5" fmla="*/ 13889622 w 13889622"/>
                <a:gd name="connsiteY5" fmla="*/ 7370981 h 8229600"/>
                <a:gd name="connsiteX6" fmla="*/ 13692689 w 13889622"/>
                <a:gd name="connsiteY6" fmla="*/ 7567914 h 8229600"/>
                <a:gd name="connsiteX7" fmla="*/ 13125691 w 13889622"/>
                <a:gd name="connsiteY7" fmla="*/ 7567914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6386338"/>
                  </a:lnTo>
                  <a:lnTo>
                    <a:pt x="13692689" y="6386338"/>
                  </a:lnTo>
                  <a:cubicBezTo>
                    <a:pt x="13801452" y="6386338"/>
                    <a:pt x="13889622" y="6474508"/>
                    <a:pt x="13889622" y="6583271"/>
                  </a:cubicBezTo>
                  <a:lnTo>
                    <a:pt x="13889622" y="7370981"/>
                  </a:lnTo>
                  <a:cubicBezTo>
                    <a:pt x="13889622" y="7479744"/>
                    <a:pt x="13801452" y="7567914"/>
                    <a:pt x="13692689" y="7567914"/>
                  </a:cubicBezTo>
                  <a:lnTo>
                    <a:pt x="13125691" y="7567914"/>
                  </a:lnTo>
                  <a:lnTo>
                    <a:pt x="13125691" y="8229600"/>
                  </a:lnTo>
                  <a:lnTo>
                    <a:pt x="0" y="822960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pic>
          <p:nvPicPr>
            <p:cNvPr id="21" name="Image 1" descr="preencoded.png">
              <a:extLst>
                <a:ext uri="{FF2B5EF4-FFF2-40B4-BE49-F238E27FC236}">
                  <a16:creationId xmlns:a16="http://schemas.microsoft.com/office/drawing/2014/main" id="{D8744E80-2174-7599-C501-AC61F68D3BB0}"/>
                </a:ext>
              </a:extLst>
            </p:cNvPr>
            <p:cNvPicPr>
              <a:picLocks noChangeAspect="1"/>
            </p:cNvPicPr>
            <p:nvPr/>
          </p:nvPicPr>
          <p:blipFill>
            <a:blip r:embed="rId2">
              <a:biLevel thresh="50000"/>
            </a:blip>
            <a:stretch>
              <a:fillRect/>
            </a:stretch>
          </p:blipFill>
          <p:spPr>
            <a:xfrm>
              <a:off x="6847349" y="224939"/>
              <a:ext cx="1278079" cy="1278079"/>
            </a:xfrm>
            <a:prstGeom prst="rect">
              <a:avLst/>
            </a:prstGeom>
          </p:spPr>
        </p:pic>
        <p:sp>
          <p:nvSpPr>
            <p:cNvPr id="22" name="TextBox 21">
              <a:extLst>
                <a:ext uri="{FF2B5EF4-FFF2-40B4-BE49-F238E27FC236}">
                  <a16:creationId xmlns:a16="http://schemas.microsoft.com/office/drawing/2014/main" id="{448A9FBC-04B9-C25E-A537-E2122247704F}"/>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01</a:t>
              </a:r>
            </a:p>
          </p:txBody>
        </p:sp>
        <p:sp>
          <p:nvSpPr>
            <p:cNvPr id="23" name="TextBox 22">
              <a:extLst>
                <a:ext uri="{FF2B5EF4-FFF2-40B4-BE49-F238E27FC236}">
                  <a16:creationId xmlns:a16="http://schemas.microsoft.com/office/drawing/2014/main" id="{6094E9F8-6BAD-75D8-FDC2-8C7F1B31E4DA}"/>
                </a:ext>
              </a:extLst>
            </p:cNvPr>
            <p:cNvSpPr txBox="1"/>
            <p:nvPr/>
          </p:nvSpPr>
          <p:spPr>
            <a:xfrm>
              <a:off x="4033778" y="2141316"/>
              <a:ext cx="8183302" cy="4450450"/>
            </a:xfrm>
            <a:prstGeom prst="rect">
              <a:avLst/>
            </a:prstGeom>
            <a:noFill/>
          </p:spPr>
          <p:txBody>
            <a:bodyPr wrap="square" rtlCol="0">
              <a:spAutoFit/>
            </a:bodyPr>
            <a:lstStyle/>
            <a:p>
              <a:pPr>
                <a:buNone/>
              </a:pPr>
              <a:r>
                <a:rPr lang="en-US" sz="2000" b="1" dirty="0"/>
                <a:t>1️⃣ Python – Main Programming Language</a:t>
              </a:r>
            </a:p>
            <a:p>
              <a:pPr algn="just">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grpSp>
      <p:grpSp>
        <p:nvGrpSpPr>
          <p:cNvPr id="26" name="Group 25">
            <a:extLst>
              <a:ext uri="{FF2B5EF4-FFF2-40B4-BE49-F238E27FC236}">
                <a16:creationId xmlns:a16="http://schemas.microsoft.com/office/drawing/2014/main" id="{9604CABF-41BE-521E-20FA-DE570D268EC2}"/>
              </a:ext>
            </a:extLst>
          </p:cNvPr>
          <p:cNvGrpSpPr/>
          <p:nvPr/>
        </p:nvGrpSpPr>
        <p:grpSpPr>
          <a:xfrm>
            <a:off x="-8307248" y="20615"/>
            <a:ext cx="11574685" cy="6858000"/>
            <a:chOff x="-2" y="0"/>
            <a:chExt cx="13889622" cy="8229600"/>
          </a:xfrm>
          <a:effectLst>
            <a:outerShdw blurRad="50800" dist="76200" algn="l" rotWithShape="0">
              <a:prstClr val="black">
                <a:alpha val="40000"/>
              </a:prstClr>
            </a:outerShdw>
          </a:effectLst>
        </p:grpSpPr>
        <p:sp>
          <p:nvSpPr>
            <p:cNvPr id="27" name="Freeform: Shape 26">
              <a:extLst>
                <a:ext uri="{FF2B5EF4-FFF2-40B4-BE49-F238E27FC236}">
                  <a16:creationId xmlns:a16="http://schemas.microsoft.com/office/drawing/2014/main" id="{4AA29BEF-46A3-FE94-213F-356EDD564802}"/>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4684745 h 8229600"/>
                <a:gd name="connsiteX3" fmla="*/ 13692689 w 13889622"/>
                <a:gd name="connsiteY3" fmla="*/ 4684745 h 8229600"/>
                <a:gd name="connsiteX4" fmla="*/ 13889622 w 13889622"/>
                <a:gd name="connsiteY4" fmla="*/ 4881678 h 8229600"/>
                <a:gd name="connsiteX5" fmla="*/ 13889622 w 13889622"/>
                <a:gd name="connsiteY5" fmla="*/ 5669388 h 8229600"/>
                <a:gd name="connsiteX6" fmla="*/ 13692689 w 13889622"/>
                <a:gd name="connsiteY6" fmla="*/ 5866321 h 8229600"/>
                <a:gd name="connsiteX7" fmla="*/ 13125691 w 13889622"/>
                <a:gd name="connsiteY7" fmla="*/ 5866321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4684745"/>
                  </a:lnTo>
                  <a:lnTo>
                    <a:pt x="13692689" y="4684745"/>
                  </a:lnTo>
                  <a:cubicBezTo>
                    <a:pt x="13801452" y="4684745"/>
                    <a:pt x="13889622" y="4772915"/>
                    <a:pt x="13889622" y="4881678"/>
                  </a:cubicBezTo>
                  <a:lnTo>
                    <a:pt x="13889622" y="5669388"/>
                  </a:lnTo>
                  <a:cubicBezTo>
                    <a:pt x="13889622" y="5778151"/>
                    <a:pt x="13801452" y="5866321"/>
                    <a:pt x="13692689" y="5866321"/>
                  </a:cubicBezTo>
                  <a:lnTo>
                    <a:pt x="13125691" y="5866321"/>
                  </a:lnTo>
                  <a:lnTo>
                    <a:pt x="13125691" y="8229600"/>
                  </a:lnTo>
                  <a:lnTo>
                    <a:pt x="0" y="8229600"/>
                  </a:lnTo>
                  <a:close/>
                </a:path>
              </a:pathLst>
            </a:custGeom>
            <a:solidFill>
              <a:srgbClr val="9751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28" name="TextBox 27">
              <a:extLst>
                <a:ext uri="{FF2B5EF4-FFF2-40B4-BE49-F238E27FC236}">
                  <a16:creationId xmlns:a16="http://schemas.microsoft.com/office/drawing/2014/main" id="{B3B13647-26A4-507D-9463-E0768918E717}"/>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02</a:t>
              </a:r>
            </a:p>
          </p:txBody>
        </p:sp>
        <p:sp>
          <p:nvSpPr>
            <p:cNvPr id="29" name="TextBox 28">
              <a:extLst>
                <a:ext uri="{FF2B5EF4-FFF2-40B4-BE49-F238E27FC236}">
                  <a16:creationId xmlns:a16="http://schemas.microsoft.com/office/drawing/2014/main" id="{FFEEC1A9-FA4E-15BB-AFB6-E1E151A71204}"/>
                </a:ext>
              </a:extLst>
            </p:cNvPr>
            <p:cNvSpPr txBox="1"/>
            <p:nvPr/>
          </p:nvSpPr>
          <p:spPr>
            <a:xfrm>
              <a:off x="3935392" y="2056126"/>
              <a:ext cx="8183302" cy="5189113"/>
            </a:xfrm>
            <a:prstGeom prst="rect">
              <a:avLst/>
            </a:prstGeom>
            <a:noFill/>
          </p:spPr>
          <p:txBody>
            <a:bodyPr wrap="square" rtlCol="0">
              <a:spAutoFit/>
            </a:bodyPr>
            <a:lstStyle/>
            <a:p>
              <a:pPr>
                <a:buNone/>
              </a:pPr>
              <a:r>
                <a:rPr lang="en-US" sz="2000" b="1" dirty="0"/>
                <a:t>2️⃣ </a:t>
              </a:r>
              <a:r>
                <a:rPr lang="en-US" sz="2000" b="1" dirty="0" err="1"/>
                <a:t>PyAutoGUI</a:t>
              </a:r>
              <a:r>
                <a:rPr lang="en-US" sz="2000" b="1" dirty="0"/>
                <a:t> – Automates Mouse and Keyboard Interactions</a:t>
              </a:r>
            </a:p>
            <a:p>
              <a:pPr algn="just">
                <a:buNone/>
              </a:pPr>
              <a:r>
                <a:rPr lang="en-US" sz="2000" dirty="0" err="1">
                  <a:solidFill>
                    <a:srgbClr val="FFFF00"/>
                  </a:solidFill>
                </a:rPr>
                <a:t>PyAutoGUI</a:t>
              </a:r>
              <a:r>
                <a:rPr lang="en-US" sz="2000" dirty="0">
                  <a:solidFill>
                    <a:srgbClr val="FFFF00"/>
                  </a:solidFill>
                </a:rPr>
                <a:t> is a Python library that allows </a:t>
              </a:r>
              <a:r>
                <a:rPr lang="en-US" sz="2000" b="1" dirty="0">
                  <a:solidFill>
                    <a:srgbClr val="FFFF00"/>
                  </a:solidFill>
                </a:rPr>
                <a:t>GUI automation</a:t>
              </a:r>
              <a:r>
                <a:rPr lang="en-US" sz="2000" dirty="0">
                  <a:solidFill>
                    <a:srgbClr val="FFFF00"/>
                  </a:solidFill>
                </a:rPr>
                <a:t>, which means it can control the keyboard and mouse to interact with applications like WhatsApp Web.</a:t>
              </a:r>
            </a:p>
            <a:p>
              <a:pPr>
                <a:buNone/>
              </a:pPr>
              <a:r>
                <a:rPr lang="en-US" sz="2000" dirty="0"/>
                <a:t>✅ </a:t>
              </a:r>
              <a:r>
                <a:rPr lang="en-US" sz="2000" b="1" dirty="0"/>
                <a:t>How </a:t>
              </a:r>
              <a:r>
                <a:rPr lang="en-US" sz="2000" b="1" dirty="0" err="1"/>
                <a:t>PyAutoGUI</a:t>
              </a:r>
              <a:r>
                <a:rPr lang="en-US" sz="2000" b="1" dirty="0"/>
                <a:t> is used in this project?</a:t>
              </a:r>
              <a:endParaRPr lang="en-US" sz="2000" dirty="0"/>
            </a:p>
            <a:p>
              <a:pPr>
                <a:buFont typeface="Arial" panose="020B0604020202020204" pitchFamily="34" charset="0"/>
                <a:buChar char="•"/>
              </a:pPr>
              <a:r>
                <a:rPr lang="en-US" sz="2000" dirty="0">
                  <a:solidFill>
                    <a:srgbClr val="FFFF00"/>
                  </a:solidFill>
                </a:rPr>
                <a:t>Click on the </a:t>
              </a:r>
              <a:r>
                <a:rPr lang="en-US" sz="2000" b="1" dirty="0">
                  <a:solidFill>
                    <a:srgbClr val="FFFF00"/>
                  </a:solidFill>
                </a:rPr>
                <a:t>WhatsApp Web icon</a:t>
              </a:r>
              <a:r>
                <a:rPr lang="en-US" sz="2000" dirty="0">
                  <a:solidFill>
                    <a:srgbClr val="FFFF00"/>
                  </a:solidFill>
                </a:rPr>
                <a:t> to open the chat window</a:t>
              </a:r>
            </a:p>
            <a:p>
              <a:pPr>
                <a:buFont typeface="Arial" panose="020B0604020202020204" pitchFamily="34" charset="0"/>
                <a:buChar char="•"/>
              </a:pPr>
              <a:r>
                <a:rPr lang="en-US" sz="2000" dirty="0">
                  <a:solidFill>
                    <a:srgbClr val="FFFF00"/>
                  </a:solidFill>
                </a:rPr>
                <a:t>Move and </a:t>
              </a:r>
              <a:r>
                <a:rPr lang="en-US" sz="2000" b="1" dirty="0">
                  <a:solidFill>
                    <a:srgbClr val="FFFF00"/>
                  </a:solidFill>
                </a:rPr>
                <a:t>drag the cursor</a:t>
              </a:r>
              <a:r>
                <a:rPr lang="en-US" sz="2000" dirty="0">
                  <a:solidFill>
                    <a:srgbClr val="FFFF00"/>
                  </a:solidFill>
                </a:rPr>
                <a:t> to select chat messages</a:t>
              </a:r>
            </a:p>
            <a:p>
              <a:pPr>
                <a:buFont typeface="Arial" panose="020B0604020202020204" pitchFamily="34" charset="0"/>
                <a:buChar char="•"/>
              </a:pPr>
              <a:r>
                <a:rPr lang="en-US" sz="2000" dirty="0">
                  <a:solidFill>
                    <a:srgbClr val="FFFF00"/>
                  </a:solidFill>
                </a:rPr>
                <a:t>Copy and </a:t>
              </a:r>
              <a:r>
                <a:rPr lang="en-US" sz="2000" b="1" dirty="0">
                  <a:solidFill>
                    <a:srgbClr val="FFFF00"/>
                  </a:solidFill>
                </a:rPr>
                <a:t>paste text messages</a:t>
              </a:r>
              <a:r>
                <a:rPr lang="en-US" sz="2000" dirty="0">
                  <a:solidFill>
                    <a:srgbClr val="FFFF00"/>
                  </a:solidFill>
                </a:rPr>
                <a:t> for processing</a:t>
              </a:r>
            </a:p>
            <a:p>
              <a:pPr>
                <a:buFont typeface="Arial" panose="020B0604020202020204" pitchFamily="34" charset="0"/>
                <a:buChar char="•"/>
              </a:pPr>
              <a:r>
                <a:rPr lang="en-US" sz="2000" dirty="0">
                  <a:solidFill>
                    <a:srgbClr val="FFFF00"/>
                  </a:solidFill>
                </a:rPr>
                <a:t>Press </a:t>
              </a:r>
              <a:r>
                <a:rPr lang="en-US" sz="2000" b="1" dirty="0">
                  <a:solidFill>
                    <a:srgbClr val="FFFF00"/>
                  </a:solidFill>
                </a:rPr>
                <a:t>Enter key</a:t>
              </a:r>
              <a:r>
                <a:rPr lang="en-US" sz="2000" dirty="0">
                  <a:solidFill>
                    <a:srgbClr val="FFFF00"/>
                  </a:solidFill>
                </a:rPr>
                <a:t> to send AI-generated replies</a:t>
              </a:r>
            </a:p>
            <a:p>
              <a:pPr>
                <a:buNone/>
              </a:pPr>
              <a:r>
                <a:rPr lang="en-US" sz="2000" dirty="0"/>
                <a:t>✅ </a:t>
              </a:r>
              <a:r>
                <a:rPr lang="en-US" sz="2000" b="1" dirty="0"/>
                <a:t>Why </a:t>
              </a:r>
              <a:r>
                <a:rPr lang="en-US" sz="2000" b="1" dirty="0" err="1"/>
                <a:t>PyAutoGUI</a:t>
              </a:r>
              <a:r>
                <a:rPr lang="en-US" sz="2000" b="1" dirty="0"/>
                <a:t>?</a:t>
              </a:r>
              <a:endParaRPr lang="en-US" sz="2000" dirty="0"/>
            </a:p>
            <a:p>
              <a:pPr>
                <a:buFont typeface="Arial" panose="020B0604020202020204" pitchFamily="34" charset="0"/>
                <a:buChar char="•"/>
              </a:pPr>
              <a:r>
                <a:rPr lang="en-US" sz="2000" dirty="0">
                  <a:solidFill>
                    <a:srgbClr val="FFFF00"/>
                  </a:solidFill>
                </a:rPr>
                <a:t>Provides direct control over screen interactions</a:t>
              </a:r>
            </a:p>
            <a:p>
              <a:pPr>
                <a:buFont typeface="Arial" panose="020B0604020202020204" pitchFamily="34" charset="0"/>
                <a:buChar char="•"/>
              </a:pPr>
              <a:r>
                <a:rPr lang="en-US" sz="2000" dirty="0">
                  <a:solidFill>
                    <a:srgbClr val="FFFF00"/>
                  </a:solidFill>
                </a:rPr>
                <a:t>Can be used for automating UI tasks without API limitations</a:t>
              </a:r>
            </a:p>
            <a:p>
              <a:pPr>
                <a:buFont typeface="Arial" panose="020B0604020202020204" pitchFamily="34" charset="0"/>
                <a:buChar char="•"/>
              </a:pPr>
              <a:r>
                <a:rPr lang="en-US" sz="2000" dirty="0">
                  <a:solidFill>
                    <a:srgbClr val="FFFF00"/>
                  </a:solidFill>
                </a:rPr>
                <a:t>Works on multiple operating systems</a:t>
              </a:r>
            </a:p>
            <a:p>
              <a:endParaRPr lang="en-IN" sz="1500" dirty="0"/>
            </a:p>
          </p:txBody>
        </p:sp>
        <p:pic>
          <p:nvPicPr>
            <p:cNvPr id="30" name="Image 2" descr="preencoded.png">
              <a:extLst>
                <a:ext uri="{FF2B5EF4-FFF2-40B4-BE49-F238E27FC236}">
                  <a16:creationId xmlns:a16="http://schemas.microsoft.com/office/drawing/2014/main" id="{26AB35F7-DCAF-A1D4-7E29-6EA81B702B41}"/>
                </a:ext>
              </a:extLst>
            </p:cNvPr>
            <p:cNvPicPr>
              <a:picLocks noChangeAspect="1"/>
            </p:cNvPicPr>
            <p:nvPr/>
          </p:nvPicPr>
          <p:blipFill>
            <a:blip r:embed="rId3">
              <a:biLevel thresh="50000"/>
            </a:blip>
            <a:stretch>
              <a:fillRect/>
            </a:stretch>
          </p:blipFill>
          <p:spPr>
            <a:xfrm>
              <a:off x="6944809" y="199502"/>
              <a:ext cx="1533462" cy="1533462"/>
            </a:xfrm>
            <a:prstGeom prst="rect">
              <a:avLst/>
            </a:prstGeom>
          </p:spPr>
        </p:pic>
      </p:grpSp>
      <p:grpSp>
        <p:nvGrpSpPr>
          <p:cNvPr id="31" name="Group 30">
            <a:extLst>
              <a:ext uri="{FF2B5EF4-FFF2-40B4-BE49-F238E27FC236}">
                <a16:creationId xmlns:a16="http://schemas.microsoft.com/office/drawing/2014/main" id="{AF3F92F2-61E1-6FDF-A158-249A822C3FF0}"/>
              </a:ext>
            </a:extLst>
          </p:cNvPr>
          <p:cNvGrpSpPr/>
          <p:nvPr/>
        </p:nvGrpSpPr>
        <p:grpSpPr>
          <a:xfrm>
            <a:off x="-9066033" y="20615"/>
            <a:ext cx="11574685" cy="6858000"/>
            <a:chOff x="0" y="0"/>
            <a:chExt cx="13889622" cy="8229600"/>
          </a:xfrm>
          <a:effectLst>
            <a:outerShdw blurRad="50800" dist="76200" algn="l" rotWithShape="0">
              <a:prstClr val="black">
                <a:alpha val="40000"/>
              </a:prstClr>
            </a:outerShdw>
          </a:effectLst>
        </p:grpSpPr>
        <p:sp>
          <p:nvSpPr>
            <p:cNvPr id="32" name="Freeform: Shape 31">
              <a:extLst>
                <a:ext uri="{FF2B5EF4-FFF2-40B4-BE49-F238E27FC236}">
                  <a16:creationId xmlns:a16="http://schemas.microsoft.com/office/drawing/2014/main" id="{88F90BB9-C549-0ABE-179F-28F7FADDB6FC}"/>
                </a:ext>
              </a:extLst>
            </p:cNvPr>
            <p:cNvSpPr/>
            <p:nvPr/>
          </p:nvSpPr>
          <p:spPr>
            <a:xfrm>
              <a:off x="0"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2888706 h 8229600"/>
                <a:gd name="connsiteX3" fmla="*/ 13692689 w 13889622"/>
                <a:gd name="connsiteY3" fmla="*/ 2888706 h 8229600"/>
                <a:gd name="connsiteX4" fmla="*/ 13889622 w 13889622"/>
                <a:gd name="connsiteY4" fmla="*/ 3085639 h 8229600"/>
                <a:gd name="connsiteX5" fmla="*/ 13889622 w 13889622"/>
                <a:gd name="connsiteY5" fmla="*/ 3873349 h 8229600"/>
                <a:gd name="connsiteX6" fmla="*/ 13692689 w 13889622"/>
                <a:gd name="connsiteY6" fmla="*/ 4070282 h 8229600"/>
                <a:gd name="connsiteX7" fmla="*/ 13125691 w 13889622"/>
                <a:gd name="connsiteY7" fmla="*/ 4070282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2888706"/>
                  </a:lnTo>
                  <a:lnTo>
                    <a:pt x="13692689" y="2888706"/>
                  </a:lnTo>
                  <a:cubicBezTo>
                    <a:pt x="13801452" y="2888706"/>
                    <a:pt x="13889622" y="2976876"/>
                    <a:pt x="13889622" y="3085639"/>
                  </a:cubicBezTo>
                  <a:lnTo>
                    <a:pt x="13889622" y="3873349"/>
                  </a:lnTo>
                  <a:cubicBezTo>
                    <a:pt x="13889622" y="3982112"/>
                    <a:pt x="13801452" y="4070282"/>
                    <a:pt x="13692689" y="4070282"/>
                  </a:cubicBezTo>
                  <a:lnTo>
                    <a:pt x="13125691" y="4070282"/>
                  </a:lnTo>
                  <a:lnTo>
                    <a:pt x="13125691" y="8229600"/>
                  </a:lnTo>
                  <a:lnTo>
                    <a:pt x="0" y="8229600"/>
                  </a:lnTo>
                  <a:close/>
                </a:path>
              </a:pathLst>
            </a:custGeom>
            <a:solidFill>
              <a:srgbClr val="9966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3" name="TextBox 32">
              <a:extLst>
                <a:ext uri="{FF2B5EF4-FFF2-40B4-BE49-F238E27FC236}">
                  <a16:creationId xmlns:a16="http://schemas.microsoft.com/office/drawing/2014/main" id="{EEEF1602-C484-E63A-DAE4-2631F1C283D8}"/>
                </a:ext>
              </a:extLst>
            </p:cNvPr>
            <p:cNvSpPr txBox="1"/>
            <p:nvPr/>
          </p:nvSpPr>
          <p:spPr>
            <a:xfrm>
              <a:off x="7891040" y="294673"/>
              <a:ext cx="2905246" cy="1464940"/>
            </a:xfrm>
            <a:prstGeom prst="rect">
              <a:avLst/>
            </a:prstGeom>
            <a:noFill/>
          </p:spPr>
          <p:txBody>
            <a:bodyPr wrap="square" rtlCol="0">
              <a:spAutoFit/>
            </a:bodyPr>
            <a:lstStyle/>
            <a:p>
              <a:r>
                <a:rPr lang="en-IN" sz="7333" dirty="0">
                  <a:latin typeface="Century" panose="02040604050505020304" pitchFamily="18" charset="0"/>
                </a:rPr>
                <a:t>03</a:t>
              </a:r>
            </a:p>
          </p:txBody>
        </p:sp>
        <p:sp>
          <p:nvSpPr>
            <p:cNvPr id="34" name="TextBox 33">
              <a:extLst>
                <a:ext uri="{FF2B5EF4-FFF2-40B4-BE49-F238E27FC236}">
                  <a16:creationId xmlns:a16="http://schemas.microsoft.com/office/drawing/2014/main" id="{A31DCB2D-85F6-D4C4-80E6-9E41705A76E6}"/>
                </a:ext>
              </a:extLst>
            </p:cNvPr>
            <p:cNvSpPr txBox="1"/>
            <p:nvPr/>
          </p:nvSpPr>
          <p:spPr>
            <a:xfrm>
              <a:off x="3611300" y="2141316"/>
              <a:ext cx="8183302" cy="5189113"/>
            </a:xfrm>
            <a:prstGeom prst="rect">
              <a:avLst/>
            </a:prstGeom>
            <a:noFill/>
          </p:spPr>
          <p:txBody>
            <a:bodyPr wrap="square" rtlCol="0">
              <a:spAutoFit/>
            </a:bodyPr>
            <a:lstStyle/>
            <a:p>
              <a:pPr>
                <a:buNone/>
              </a:pPr>
              <a:r>
                <a:rPr lang="en-US" sz="2000" b="1" dirty="0"/>
                <a:t>3️⃣ </a:t>
              </a:r>
              <a:r>
                <a:rPr lang="en-US" sz="2000" b="1" dirty="0" err="1"/>
                <a:t>Pyperclip</a:t>
              </a:r>
              <a:r>
                <a:rPr lang="en-US" sz="2000" b="1" dirty="0"/>
                <a:t> – Clipboard Operations (Copy-Paste Messages)</a:t>
              </a:r>
            </a:p>
            <a:p>
              <a:pPr algn="just">
                <a:buNone/>
              </a:pPr>
              <a:r>
                <a:rPr lang="en-US" sz="2000" dirty="0" err="1">
                  <a:solidFill>
                    <a:srgbClr val="FFFF00"/>
                  </a:solidFill>
                </a:rPr>
                <a:t>Pyperclip</a:t>
              </a:r>
              <a:r>
                <a:rPr lang="en-US" sz="2000" dirty="0">
                  <a:solidFill>
                    <a:srgbClr val="FFFF00"/>
                  </a:solidFill>
                </a:rPr>
                <a:t> is a Python library that enables </a:t>
              </a:r>
              <a:r>
                <a:rPr lang="en-US" sz="2000" b="1" dirty="0">
                  <a:solidFill>
                    <a:srgbClr val="FFFF00"/>
                  </a:solidFill>
                </a:rPr>
                <a:t>clipboard interactions</a:t>
              </a:r>
              <a:r>
                <a:rPr lang="en-US" sz="2000" dirty="0">
                  <a:solidFill>
                    <a:srgbClr val="FFFF00"/>
                  </a:solidFill>
                </a:rPr>
                <a:t>. It is used to </a:t>
              </a:r>
              <a:r>
                <a:rPr lang="en-US" sz="2000" b="1" dirty="0">
                  <a:solidFill>
                    <a:srgbClr val="FFFF00"/>
                  </a:solidFill>
                </a:rPr>
                <a:t>copy</a:t>
              </a:r>
              <a:r>
                <a:rPr lang="en-US" sz="2000" dirty="0">
                  <a:solidFill>
                    <a:srgbClr val="FFFF00"/>
                  </a:solidFill>
                </a:rPr>
                <a:t> the chat history from WhatsApp Web and </a:t>
              </a:r>
              <a:r>
                <a:rPr lang="en-US" sz="2000" b="1" dirty="0">
                  <a:solidFill>
                    <a:srgbClr val="FFFF00"/>
                  </a:solidFill>
                </a:rPr>
                <a:t>paste</a:t>
              </a:r>
              <a:r>
                <a:rPr lang="en-US" sz="2000" dirty="0">
                  <a:solidFill>
                    <a:srgbClr val="FFFF00"/>
                  </a:solidFill>
                </a:rPr>
                <a:t> the AI-generated response into the </a:t>
              </a:r>
              <a:r>
                <a:rPr lang="en-US" sz="2000" dirty="0" err="1">
                  <a:solidFill>
                    <a:srgbClr val="FFFF00"/>
                  </a:solidFill>
                </a:rPr>
                <a:t>chatbox</a:t>
              </a:r>
              <a:r>
                <a:rPr lang="en-US" sz="2000" dirty="0"/>
                <a:t>.</a:t>
              </a:r>
            </a:p>
            <a:p>
              <a:pPr>
                <a:buNone/>
              </a:pPr>
              <a:r>
                <a:rPr lang="en-US" sz="2000" dirty="0"/>
                <a:t>✅ </a:t>
              </a:r>
              <a:r>
                <a:rPr lang="en-US" sz="2000" b="1" dirty="0"/>
                <a:t>How </a:t>
              </a:r>
              <a:r>
                <a:rPr lang="en-US" sz="2000" b="1" dirty="0" err="1"/>
                <a:t>Pyperclip</a:t>
              </a:r>
              <a:r>
                <a:rPr lang="en-US" sz="2000" b="1" dirty="0"/>
                <a:t> is used in this project?</a:t>
              </a:r>
              <a:endParaRPr lang="en-US" sz="2000" dirty="0"/>
            </a:p>
            <a:p>
              <a:pPr>
                <a:buFont typeface="Arial" panose="020B0604020202020204" pitchFamily="34" charset="0"/>
                <a:buChar char="•"/>
              </a:pPr>
              <a:r>
                <a:rPr lang="en-US" sz="2000" b="1" dirty="0">
                  <a:solidFill>
                    <a:srgbClr val="FFFF00"/>
                  </a:solidFill>
                </a:rPr>
                <a:t>Copies chat history</a:t>
              </a:r>
              <a:r>
                <a:rPr lang="en-US" sz="2000" dirty="0">
                  <a:solidFill>
                    <a:srgbClr val="FFFF00"/>
                  </a:solidFill>
                </a:rPr>
                <a:t> from WhatsApp Web after selecting messages</a:t>
              </a:r>
            </a:p>
            <a:p>
              <a:pPr>
                <a:buFont typeface="Arial" panose="020B0604020202020204" pitchFamily="34" charset="0"/>
                <a:buChar char="•"/>
              </a:pPr>
              <a:r>
                <a:rPr lang="en-US" sz="2000" b="1" dirty="0">
                  <a:solidFill>
                    <a:srgbClr val="FFFF00"/>
                  </a:solidFill>
                </a:rPr>
                <a:t>Stores the copied text</a:t>
              </a:r>
              <a:r>
                <a:rPr lang="en-US" sz="2000" dirty="0">
                  <a:solidFill>
                    <a:srgbClr val="FFFF00"/>
                  </a:solidFill>
                </a:rPr>
                <a:t> in Python for AI processing</a:t>
              </a:r>
            </a:p>
            <a:p>
              <a:pPr>
                <a:buFont typeface="Arial" panose="020B0604020202020204" pitchFamily="34" charset="0"/>
                <a:buChar char="•"/>
              </a:pPr>
              <a:r>
                <a:rPr lang="en-US" sz="2000" b="1" dirty="0">
                  <a:solidFill>
                    <a:srgbClr val="FFFF00"/>
                  </a:solidFill>
                </a:rPr>
                <a:t>Pastes the AI-generated reply</a:t>
              </a:r>
              <a:r>
                <a:rPr lang="en-US" sz="2000" dirty="0">
                  <a:solidFill>
                    <a:srgbClr val="FFFF00"/>
                  </a:solidFill>
                </a:rPr>
                <a:t> into the WhatsApp </a:t>
              </a:r>
              <a:r>
                <a:rPr lang="en-US" sz="2000" dirty="0" err="1">
                  <a:solidFill>
                    <a:srgbClr val="FFFF00"/>
                  </a:solidFill>
                </a:rPr>
                <a:t>chatbox</a:t>
              </a:r>
              <a:endParaRPr lang="en-US" sz="2000" dirty="0">
                <a:solidFill>
                  <a:srgbClr val="FFFF00"/>
                </a:solidFill>
              </a:endParaRPr>
            </a:p>
            <a:p>
              <a:pPr>
                <a:buNone/>
              </a:pPr>
              <a:r>
                <a:rPr lang="en-US" sz="2000" dirty="0">
                  <a:solidFill>
                    <a:srgbClr val="FFFF00"/>
                  </a:solidFill>
                </a:rPr>
                <a:t>✅ </a:t>
              </a:r>
              <a:r>
                <a:rPr lang="en-US" sz="2000" b="1" dirty="0"/>
                <a:t>Why </a:t>
              </a:r>
              <a:r>
                <a:rPr lang="en-US" sz="2000" b="1" dirty="0" err="1"/>
                <a:t>Pyperclip</a:t>
              </a:r>
              <a:r>
                <a:rPr lang="en-US" sz="2000" b="1" dirty="0"/>
                <a:t>?</a:t>
              </a:r>
              <a:endParaRPr lang="en-US" sz="2000" dirty="0"/>
            </a:p>
            <a:p>
              <a:pPr>
                <a:buFont typeface="Arial" panose="020B0604020202020204" pitchFamily="34" charset="0"/>
                <a:buChar char="•"/>
              </a:pPr>
              <a:r>
                <a:rPr lang="en-US" sz="2000" dirty="0">
                  <a:solidFill>
                    <a:srgbClr val="FFFF00"/>
                  </a:solidFill>
                </a:rPr>
                <a:t>Allows seamless copy-paste operations</a:t>
              </a:r>
            </a:p>
            <a:p>
              <a:pPr>
                <a:buFont typeface="Arial" panose="020B0604020202020204" pitchFamily="34" charset="0"/>
                <a:buChar char="•"/>
              </a:pPr>
              <a:r>
                <a:rPr lang="en-US" sz="2000" dirty="0">
                  <a:solidFill>
                    <a:srgbClr val="FFFF00"/>
                  </a:solidFill>
                </a:rPr>
                <a:t>Works across different platforms (Windows, macOS, Linux)</a:t>
              </a:r>
            </a:p>
            <a:p>
              <a:pPr>
                <a:buFont typeface="Arial" panose="020B0604020202020204" pitchFamily="34" charset="0"/>
                <a:buChar char="•"/>
              </a:pPr>
              <a:r>
                <a:rPr lang="en-US" sz="2000" dirty="0">
                  <a:solidFill>
                    <a:srgbClr val="FFFF00"/>
                  </a:solidFill>
                </a:rPr>
                <a:t>No need for additional dependencies</a:t>
              </a:r>
            </a:p>
            <a:p>
              <a:endParaRPr lang="en-IN" sz="1500" dirty="0"/>
            </a:p>
          </p:txBody>
        </p:sp>
        <p:pic>
          <p:nvPicPr>
            <p:cNvPr id="35" name="Image 3" descr="preencoded.png">
              <a:extLst>
                <a:ext uri="{FF2B5EF4-FFF2-40B4-BE49-F238E27FC236}">
                  <a16:creationId xmlns:a16="http://schemas.microsoft.com/office/drawing/2014/main" id="{3DACDCF1-3B4F-8485-49E3-7CD8026E754A}"/>
                </a:ext>
              </a:extLst>
            </p:cNvPr>
            <p:cNvPicPr>
              <a:picLocks noChangeAspect="1"/>
            </p:cNvPicPr>
            <p:nvPr/>
          </p:nvPicPr>
          <p:blipFill>
            <a:blip r:embed="rId4">
              <a:biLevel thresh="50000"/>
            </a:blip>
            <a:stretch>
              <a:fillRect/>
            </a:stretch>
          </p:blipFill>
          <p:spPr>
            <a:xfrm>
              <a:off x="6186668" y="224939"/>
              <a:ext cx="1516284" cy="1516284"/>
            </a:xfrm>
            <a:prstGeom prst="rect">
              <a:avLst/>
            </a:prstGeom>
          </p:spPr>
        </p:pic>
      </p:grpSp>
      <p:grpSp>
        <p:nvGrpSpPr>
          <p:cNvPr id="36" name="Group 35">
            <a:extLst>
              <a:ext uri="{FF2B5EF4-FFF2-40B4-BE49-F238E27FC236}">
                <a16:creationId xmlns:a16="http://schemas.microsoft.com/office/drawing/2014/main" id="{8BC68327-13F2-0D3D-0574-1F4B085B3582}"/>
              </a:ext>
            </a:extLst>
          </p:cNvPr>
          <p:cNvGrpSpPr/>
          <p:nvPr/>
        </p:nvGrpSpPr>
        <p:grpSpPr>
          <a:xfrm>
            <a:off x="-9877868" y="20615"/>
            <a:ext cx="11613266" cy="6858000"/>
            <a:chOff x="-1" y="0"/>
            <a:chExt cx="13935919" cy="8229600"/>
          </a:xfrm>
          <a:effectLst>
            <a:outerShdw blurRad="50800" dist="76200" algn="l" rotWithShape="0">
              <a:prstClr val="black">
                <a:alpha val="40000"/>
              </a:prstClr>
            </a:outerShdw>
          </a:effectLst>
        </p:grpSpPr>
        <p:sp>
          <p:nvSpPr>
            <p:cNvPr id="37" name="Freeform: Shape 36">
              <a:extLst>
                <a:ext uri="{FF2B5EF4-FFF2-40B4-BE49-F238E27FC236}">
                  <a16:creationId xmlns:a16="http://schemas.microsoft.com/office/drawing/2014/main" id="{92349D3F-9362-F612-AC19-9C393868D654}"/>
                </a:ext>
              </a:extLst>
            </p:cNvPr>
            <p:cNvSpPr/>
            <p:nvPr/>
          </p:nvSpPr>
          <p:spPr>
            <a:xfrm>
              <a:off x="-1" y="0"/>
              <a:ext cx="13935919" cy="8229600"/>
            </a:xfrm>
            <a:custGeom>
              <a:avLst/>
              <a:gdLst>
                <a:gd name="connsiteX0" fmla="*/ 0 w 13935919"/>
                <a:gd name="connsiteY0" fmla="*/ 0 h 8229600"/>
                <a:gd name="connsiteX1" fmla="*/ 13125691 w 13935919"/>
                <a:gd name="connsiteY1" fmla="*/ 0 h 8229600"/>
                <a:gd name="connsiteX2" fmla="*/ 13125691 w 13935919"/>
                <a:gd name="connsiteY2" fmla="*/ 1118912 h 8229600"/>
                <a:gd name="connsiteX3" fmla="*/ 13738986 w 13935919"/>
                <a:gd name="connsiteY3" fmla="*/ 1118912 h 8229600"/>
                <a:gd name="connsiteX4" fmla="*/ 13935919 w 13935919"/>
                <a:gd name="connsiteY4" fmla="*/ 1315845 h 8229600"/>
                <a:gd name="connsiteX5" fmla="*/ 13935919 w 13935919"/>
                <a:gd name="connsiteY5" fmla="*/ 2103555 h 8229600"/>
                <a:gd name="connsiteX6" fmla="*/ 13738986 w 13935919"/>
                <a:gd name="connsiteY6" fmla="*/ 2300488 h 8229600"/>
                <a:gd name="connsiteX7" fmla="*/ 13125691 w 13935919"/>
                <a:gd name="connsiteY7" fmla="*/ 2300488 h 8229600"/>
                <a:gd name="connsiteX8" fmla="*/ 13125691 w 13935919"/>
                <a:gd name="connsiteY8" fmla="*/ 8229600 h 8229600"/>
                <a:gd name="connsiteX9" fmla="*/ 0 w 13935919"/>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5919" h="8229600">
                  <a:moveTo>
                    <a:pt x="0" y="0"/>
                  </a:moveTo>
                  <a:lnTo>
                    <a:pt x="13125691" y="0"/>
                  </a:lnTo>
                  <a:lnTo>
                    <a:pt x="13125691" y="1118912"/>
                  </a:lnTo>
                  <a:lnTo>
                    <a:pt x="13738986" y="1118912"/>
                  </a:lnTo>
                  <a:cubicBezTo>
                    <a:pt x="13847749" y="1118912"/>
                    <a:pt x="13935919" y="1207082"/>
                    <a:pt x="13935919" y="1315845"/>
                  </a:cubicBezTo>
                  <a:lnTo>
                    <a:pt x="13935919" y="2103555"/>
                  </a:lnTo>
                  <a:cubicBezTo>
                    <a:pt x="13935919" y="2212318"/>
                    <a:pt x="13847749" y="2300488"/>
                    <a:pt x="13738986" y="2300488"/>
                  </a:cubicBezTo>
                  <a:lnTo>
                    <a:pt x="13125691" y="2300488"/>
                  </a:lnTo>
                  <a:lnTo>
                    <a:pt x="13125691" y="8229600"/>
                  </a:lnTo>
                  <a:lnTo>
                    <a:pt x="0" y="8229600"/>
                  </a:lnTo>
                  <a:close/>
                </a:path>
              </a:pathLst>
            </a:custGeom>
            <a:solidFill>
              <a:srgbClr val="99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8" name="TextBox 37">
              <a:extLst>
                <a:ext uri="{FF2B5EF4-FFF2-40B4-BE49-F238E27FC236}">
                  <a16:creationId xmlns:a16="http://schemas.microsoft.com/office/drawing/2014/main" id="{D2A3483B-B483-707E-FDD0-95AD1A7D8153}"/>
                </a:ext>
              </a:extLst>
            </p:cNvPr>
            <p:cNvSpPr txBox="1"/>
            <p:nvPr/>
          </p:nvSpPr>
          <p:spPr>
            <a:xfrm>
              <a:off x="7779110" y="419725"/>
              <a:ext cx="2905246" cy="1464940"/>
            </a:xfrm>
            <a:prstGeom prst="rect">
              <a:avLst/>
            </a:prstGeom>
            <a:noFill/>
          </p:spPr>
          <p:txBody>
            <a:bodyPr wrap="square" rtlCol="0">
              <a:spAutoFit/>
            </a:bodyPr>
            <a:lstStyle/>
            <a:p>
              <a:r>
                <a:rPr lang="en-IN" sz="7333" dirty="0">
                  <a:latin typeface="Century" panose="02040604050505020304" pitchFamily="18" charset="0"/>
                </a:rPr>
                <a:t>04</a:t>
              </a:r>
            </a:p>
          </p:txBody>
        </p:sp>
        <p:sp>
          <p:nvSpPr>
            <p:cNvPr id="39" name="TextBox 38">
              <a:extLst>
                <a:ext uri="{FF2B5EF4-FFF2-40B4-BE49-F238E27FC236}">
                  <a16:creationId xmlns:a16="http://schemas.microsoft.com/office/drawing/2014/main" id="{5167D755-12B7-E7DE-5A82-96C53C686C70}"/>
                </a:ext>
              </a:extLst>
            </p:cNvPr>
            <p:cNvSpPr txBox="1"/>
            <p:nvPr/>
          </p:nvSpPr>
          <p:spPr>
            <a:xfrm>
              <a:off x="3819646" y="2286000"/>
              <a:ext cx="8183301" cy="4450450"/>
            </a:xfrm>
            <a:prstGeom prst="rect">
              <a:avLst/>
            </a:prstGeom>
            <a:noFill/>
          </p:spPr>
          <p:txBody>
            <a:bodyPr wrap="square" rtlCol="0">
              <a:spAutoFit/>
            </a:bodyPr>
            <a:lstStyle/>
            <a:p>
              <a:pPr>
                <a:buNone/>
              </a:pPr>
              <a:r>
                <a:rPr lang="en-US" sz="2000" b="1" dirty="0"/>
                <a:t>1️⃣ Python – Main Programming Language</a:t>
              </a:r>
            </a:p>
            <a:p>
              <a:pPr>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pic>
          <p:nvPicPr>
            <p:cNvPr id="40" name="Image 4" descr="preencoded.png">
              <a:extLst>
                <a:ext uri="{FF2B5EF4-FFF2-40B4-BE49-F238E27FC236}">
                  <a16:creationId xmlns:a16="http://schemas.microsoft.com/office/drawing/2014/main" id="{CF93E0A8-6C5A-1371-D51C-85E482DE54E7}"/>
                </a:ext>
              </a:extLst>
            </p:cNvPr>
            <p:cNvPicPr>
              <a:picLocks noChangeAspect="1"/>
            </p:cNvPicPr>
            <p:nvPr/>
          </p:nvPicPr>
          <p:blipFill>
            <a:blip r:embed="rId5">
              <a:biLevel thresh="50000"/>
            </a:blip>
            <a:stretch>
              <a:fillRect/>
            </a:stretch>
          </p:blipFill>
          <p:spPr>
            <a:xfrm>
              <a:off x="5927163" y="395971"/>
              <a:ext cx="1505633" cy="1505633"/>
            </a:xfrm>
            <a:prstGeom prst="rect">
              <a:avLst/>
            </a:prstGeom>
          </p:spPr>
        </p:pic>
      </p:grpSp>
      <p:sp>
        <p:nvSpPr>
          <p:cNvPr id="47" name="Text 0">
            <a:extLst>
              <a:ext uri="{FF2B5EF4-FFF2-40B4-BE49-F238E27FC236}">
                <a16:creationId xmlns:a16="http://schemas.microsoft.com/office/drawing/2014/main" id="{91B653B9-9E48-1340-D9A9-D3B1B7759E83}"/>
              </a:ext>
            </a:extLst>
          </p:cNvPr>
          <p:cNvSpPr/>
          <p:nvPr/>
        </p:nvSpPr>
        <p:spPr>
          <a:xfrm>
            <a:off x="12682874" y="2688339"/>
            <a:ext cx="7323401" cy="2400299"/>
          </a:xfrm>
          <a:prstGeom prst="rect">
            <a:avLst/>
          </a:prstGeom>
          <a:noFill/>
          <a:ln/>
        </p:spPr>
        <p:txBody>
          <a:bodyPr wrap="none" lIns="0" tIns="0" rIns="0" bIns="0" rtlCol="0" anchor="t"/>
          <a:lstStyle/>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Technologies</a:t>
            </a:r>
          </a:p>
          <a:p>
            <a:pPr>
              <a:lnSpc>
                <a:spcPts val="4875"/>
              </a:lnSpc>
            </a:pPr>
            <a:endParaRPr lang="en-US" sz="7333" b="1" kern="0" spc="-78" dirty="0">
              <a:solidFill>
                <a:srgbClr val="FF8AAF"/>
              </a:solidFill>
              <a:latin typeface="Gabriola" panose="04040605051002020D02" pitchFamily="82" charset="0"/>
              <a:ea typeface="Petrona Bold" pitchFamily="34" charset="-122"/>
              <a:cs typeface="Petrona Bold" pitchFamily="34" charset="-120"/>
            </a:endParaRPr>
          </a:p>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      Used</a:t>
            </a:r>
            <a:endParaRPr lang="en-US" sz="7333" dirty="0">
              <a:latin typeface="Gabriola" panose="04040605051002020D02" pitchFamily="82" charset="0"/>
            </a:endParaRPr>
          </a:p>
        </p:txBody>
      </p:sp>
    </p:spTree>
    <p:extLst>
      <p:ext uri="{BB962C8B-B14F-4D97-AF65-F5344CB8AC3E}">
        <p14:creationId xmlns:p14="http://schemas.microsoft.com/office/powerpoint/2010/main" val="183266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A1E9C-B36E-4466-AC96-1CC8D6F3F2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AA42F4A-9DAF-3890-FE43-4B15D8AE4500}"/>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0" name="TextBox 19">
            <a:extLst>
              <a:ext uri="{FF2B5EF4-FFF2-40B4-BE49-F238E27FC236}">
                <a16:creationId xmlns:a16="http://schemas.microsoft.com/office/drawing/2014/main" id="{448D48AA-BF0F-F594-8453-D85C8E25D7F2}"/>
              </a:ext>
            </a:extLst>
          </p:cNvPr>
          <p:cNvSpPr txBox="1"/>
          <p:nvPr/>
        </p:nvSpPr>
        <p:spPr>
          <a:xfrm>
            <a:off x="10928431" y="5227899"/>
            <a:ext cx="1051367" cy="1118127"/>
          </a:xfrm>
          <a:prstGeom prst="rect">
            <a:avLst/>
          </a:prstGeom>
          <a:noFill/>
        </p:spPr>
        <p:txBody>
          <a:bodyPr wrap="square" rtlCol="0">
            <a:spAutoFit/>
          </a:bodyPr>
          <a:lstStyle/>
          <a:p>
            <a:r>
              <a:rPr lang="en-IN" sz="6666" dirty="0"/>
              <a:t>1</a:t>
            </a:r>
          </a:p>
        </p:txBody>
      </p:sp>
      <p:grpSp>
        <p:nvGrpSpPr>
          <p:cNvPr id="25" name="Group 24">
            <a:extLst>
              <a:ext uri="{FF2B5EF4-FFF2-40B4-BE49-F238E27FC236}">
                <a16:creationId xmlns:a16="http://schemas.microsoft.com/office/drawing/2014/main" id="{1F760595-C13B-CEC0-C4C1-CB0BD3E3A86B}"/>
              </a:ext>
            </a:extLst>
          </p:cNvPr>
          <p:cNvGrpSpPr/>
          <p:nvPr/>
        </p:nvGrpSpPr>
        <p:grpSpPr>
          <a:xfrm>
            <a:off x="251589" y="-20615"/>
            <a:ext cx="11574685" cy="6858000"/>
            <a:chOff x="-2" y="0"/>
            <a:chExt cx="13889622" cy="8229600"/>
          </a:xfrm>
          <a:effectLst>
            <a:outerShdw blurRad="50800" dist="76200" algn="l" rotWithShape="0">
              <a:prstClr val="black">
                <a:alpha val="40000"/>
              </a:prstClr>
            </a:outerShdw>
          </a:effectLst>
        </p:grpSpPr>
        <p:sp>
          <p:nvSpPr>
            <p:cNvPr id="19" name="Freeform: Shape 18">
              <a:extLst>
                <a:ext uri="{FF2B5EF4-FFF2-40B4-BE49-F238E27FC236}">
                  <a16:creationId xmlns:a16="http://schemas.microsoft.com/office/drawing/2014/main" id="{46239AEE-63D1-EF5C-E929-71FB32BA1389}"/>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6386338 h 8229600"/>
                <a:gd name="connsiteX3" fmla="*/ 13692689 w 13889622"/>
                <a:gd name="connsiteY3" fmla="*/ 6386338 h 8229600"/>
                <a:gd name="connsiteX4" fmla="*/ 13889622 w 13889622"/>
                <a:gd name="connsiteY4" fmla="*/ 6583271 h 8229600"/>
                <a:gd name="connsiteX5" fmla="*/ 13889622 w 13889622"/>
                <a:gd name="connsiteY5" fmla="*/ 7370981 h 8229600"/>
                <a:gd name="connsiteX6" fmla="*/ 13692689 w 13889622"/>
                <a:gd name="connsiteY6" fmla="*/ 7567914 h 8229600"/>
                <a:gd name="connsiteX7" fmla="*/ 13125691 w 13889622"/>
                <a:gd name="connsiteY7" fmla="*/ 7567914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6386338"/>
                  </a:lnTo>
                  <a:lnTo>
                    <a:pt x="13692689" y="6386338"/>
                  </a:lnTo>
                  <a:cubicBezTo>
                    <a:pt x="13801452" y="6386338"/>
                    <a:pt x="13889622" y="6474508"/>
                    <a:pt x="13889622" y="6583271"/>
                  </a:cubicBezTo>
                  <a:lnTo>
                    <a:pt x="13889622" y="7370981"/>
                  </a:lnTo>
                  <a:cubicBezTo>
                    <a:pt x="13889622" y="7479744"/>
                    <a:pt x="13801452" y="7567914"/>
                    <a:pt x="13692689" y="7567914"/>
                  </a:cubicBezTo>
                  <a:lnTo>
                    <a:pt x="13125691" y="7567914"/>
                  </a:lnTo>
                  <a:lnTo>
                    <a:pt x="13125691" y="8229600"/>
                  </a:lnTo>
                  <a:lnTo>
                    <a:pt x="0" y="822960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pic>
          <p:nvPicPr>
            <p:cNvPr id="21" name="Image 1" descr="preencoded.png">
              <a:extLst>
                <a:ext uri="{FF2B5EF4-FFF2-40B4-BE49-F238E27FC236}">
                  <a16:creationId xmlns:a16="http://schemas.microsoft.com/office/drawing/2014/main" id="{895D920E-4EA3-6F11-129B-30AA57BB0D5A}"/>
                </a:ext>
              </a:extLst>
            </p:cNvPr>
            <p:cNvPicPr>
              <a:picLocks noChangeAspect="1"/>
            </p:cNvPicPr>
            <p:nvPr/>
          </p:nvPicPr>
          <p:blipFill>
            <a:blip r:embed="rId2">
              <a:biLevel thresh="50000"/>
            </a:blip>
            <a:stretch>
              <a:fillRect/>
            </a:stretch>
          </p:blipFill>
          <p:spPr>
            <a:xfrm>
              <a:off x="6847349" y="224939"/>
              <a:ext cx="1278079" cy="1278079"/>
            </a:xfrm>
            <a:prstGeom prst="rect">
              <a:avLst/>
            </a:prstGeom>
          </p:spPr>
        </p:pic>
        <p:sp>
          <p:nvSpPr>
            <p:cNvPr id="22" name="TextBox 21">
              <a:extLst>
                <a:ext uri="{FF2B5EF4-FFF2-40B4-BE49-F238E27FC236}">
                  <a16:creationId xmlns:a16="http://schemas.microsoft.com/office/drawing/2014/main" id="{8C1B111C-AFA3-8762-726B-FE4F0D4E79C3}"/>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01</a:t>
              </a:r>
            </a:p>
          </p:txBody>
        </p:sp>
        <p:sp>
          <p:nvSpPr>
            <p:cNvPr id="23" name="TextBox 22">
              <a:extLst>
                <a:ext uri="{FF2B5EF4-FFF2-40B4-BE49-F238E27FC236}">
                  <a16:creationId xmlns:a16="http://schemas.microsoft.com/office/drawing/2014/main" id="{7EFF8636-F08B-9E07-4CD7-888F8400D8C8}"/>
                </a:ext>
              </a:extLst>
            </p:cNvPr>
            <p:cNvSpPr txBox="1"/>
            <p:nvPr/>
          </p:nvSpPr>
          <p:spPr>
            <a:xfrm>
              <a:off x="4033778" y="2141316"/>
              <a:ext cx="8183302" cy="4450450"/>
            </a:xfrm>
            <a:prstGeom prst="rect">
              <a:avLst/>
            </a:prstGeom>
            <a:noFill/>
          </p:spPr>
          <p:txBody>
            <a:bodyPr wrap="square" rtlCol="0">
              <a:spAutoFit/>
            </a:bodyPr>
            <a:lstStyle/>
            <a:p>
              <a:pPr>
                <a:buNone/>
              </a:pPr>
              <a:r>
                <a:rPr lang="en-US" sz="2000" b="1" dirty="0"/>
                <a:t>1️⃣ Python – Main Programming Language</a:t>
              </a:r>
            </a:p>
            <a:p>
              <a:pPr algn="just">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grpSp>
      <p:grpSp>
        <p:nvGrpSpPr>
          <p:cNvPr id="26" name="Group 25">
            <a:extLst>
              <a:ext uri="{FF2B5EF4-FFF2-40B4-BE49-F238E27FC236}">
                <a16:creationId xmlns:a16="http://schemas.microsoft.com/office/drawing/2014/main" id="{77AD6F2B-0081-5136-72B9-3A57D4D1339C}"/>
              </a:ext>
            </a:extLst>
          </p:cNvPr>
          <p:cNvGrpSpPr/>
          <p:nvPr/>
        </p:nvGrpSpPr>
        <p:grpSpPr>
          <a:xfrm>
            <a:off x="-605011" y="-41230"/>
            <a:ext cx="11574685" cy="6858000"/>
            <a:chOff x="-2" y="0"/>
            <a:chExt cx="13889622" cy="8229600"/>
          </a:xfrm>
          <a:effectLst>
            <a:outerShdw blurRad="50800" dist="76200" algn="l" rotWithShape="0">
              <a:prstClr val="black">
                <a:alpha val="40000"/>
              </a:prstClr>
            </a:outerShdw>
          </a:effectLst>
        </p:grpSpPr>
        <p:sp>
          <p:nvSpPr>
            <p:cNvPr id="27" name="Freeform: Shape 26">
              <a:extLst>
                <a:ext uri="{FF2B5EF4-FFF2-40B4-BE49-F238E27FC236}">
                  <a16:creationId xmlns:a16="http://schemas.microsoft.com/office/drawing/2014/main" id="{32CFAC8A-3AFC-BF7C-925C-986726990880}"/>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4684745 h 8229600"/>
                <a:gd name="connsiteX3" fmla="*/ 13692689 w 13889622"/>
                <a:gd name="connsiteY3" fmla="*/ 4684745 h 8229600"/>
                <a:gd name="connsiteX4" fmla="*/ 13889622 w 13889622"/>
                <a:gd name="connsiteY4" fmla="*/ 4881678 h 8229600"/>
                <a:gd name="connsiteX5" fmla="*/ 13889622 w 13889622"/>
                <a:gd name="connsiteY5" fmla="*/ 5669388 h 8229600"/>
                <a:gd name="connsiteX6" fmla="*/ 13692689 w 13889622"/>
                <a:gd name="connsiteY6" fmla="*/ 5866321 h 8229600"/>
                <a:gd name="connsiteX7" fmla="*/ 13125691 w 13889622"/>
                <a:gd name="connsiteY7" fmla="*/ 5866321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4684745"/>
                  </a:lnTo>
                  <a:lnTo>
                    <a:pt x="13692689" y="4684745"/>
                  </a:lnTo>
                  <a:cubicBezTo>
                    <a:pt x="13801452" y="4684745"/>
                    <a:pt x="13889622" y="4772915"/>
                    <a:pt x="13889622" y="4881678"/>
                  </a:cubicBezTo>
                  <a:lnTo>
                    <a:pt x="13889622" y="5669388"/>
                  </a:lnTo>
                  <a:cubicBezTo>
                    <a:pt x="13889622" y="5778151"/>
                    <a:pt x="13801452" y="5866321"/>
                    <a:pt x="13692689" y="5866321"/>
                  </a:cubicBezTo>
                  <a:lnTo>
                    <a:pt x="13125691" y="5866321"/>
                  </a:lnTo>
                  <a:lnTo>
                    <a:pt x="13125691" y="8229600"/>
                  </a:lnTo>
                  <a:lnTo>
                    <a:pt x="0" y="8229600"/>
                  </a:lnTo>
                  <a:close/>
                </a:path>
              </a:pathLst>
            </a:custGeom>
            <a:solidFill>
              <a:srgbClr val="9751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28" name="TextBox 27">
              <a:extLst>
                <a:ext uri="{FF2B5EF4-FFF2-40B4-BE49-F238E27FC236}">
                  <a16:creationId xmlns:a16="http://schemas.microsoft.com/office/drawing/2014/main" id="{92108A15-FC9A-2DE9-8CE7-9E37F2A81195}"/>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02</a:t>
              </a:r>
            </a:p>
          </p:txBody>
        </p:sp>
        <p:sp>
          <p:nvSpPr>
            <p:cNvPr id="29" name="TextBox 28">
              <a:extLst>
                <a:ext uri="{FF2B5EF4-FFF2-40B4-BE49-F238E27FC236}">
                  <a16:creationId xmlns:a16="http://schemas.microsoft.com/office/drawing/2014/main" id="{3C8BB4DD-62AC-A56B-BEAE-D321BD2EAFAB}"/>
                </a:ext>
              </a:extLst>
            </p:cNvPr>
            <p:cNvSpPr txBox="1"/>
            <p:nvPr/>
          </p:nvSpPr>
          <p:spPr>
            <a:xfrm>
              <a:off x="3935392" y="2056126"/>
              <a:ext cx="8183302" cy="5189113"/>
            </a:xfrm>
            <a:prstGeom prst="rect">
              <a:avLst/>
            </a:prstGeom>
            <a:noFill/>
          </p:spPr>
          <p:txBody>
            <a:bodyPr wrap="square" rtlCol="0">
              <a:spAutoFit/>
            </a:bodyPr>
            <a:lstStyle/>
            <a:p>
              <a:pPr>
                <a:buNone/>
              </a:pPr>
              <a:r>
                <a:rPr lang="en-US" sz="2000" b="1" dirty="0"/>
                <a:t>2️⃣ </a:t>
              </a:r>
              <a:r>
                <a:rPr lang="en-US" sz="2000" b="1" dirty="0" err="1"/>
                <a:t>PyAutoGUI</a:t>
              </a:r>
              <a:r>
                <a:rPr lang="en-US" sz="2000" b="1" dirty="0"/>
                <a:t> – Automates Mouse and Keyboard Interactions</a:t>
              </a:r>
            </a:p>
            <a:p>
              <a:pPr algn="just">
                <a:buNone/>
              </a:pPr>
              <a:r>
                <a:rPr lang="en-US" sz="2000" dirty="0" err="1">
                  <a:solidFill>
                    <a:srgbClr val="FFFF00"/>
                  </a:solidFill>
                </a:rPr>
                <a:t>PyAutoGUI</a:t>
              </a:r>
              <a:r>
                <a:rPr lang="en-US" sz="2000" dirty="0">
                  <a:solidFill>
                    <a:srgbClr val="FFFF00"/>
                  </a:solidFill>
                </a:rPr>
                <a:t> is a Python library that allows </a:t>
              </a:r>
              <a:r>
                <a:rPr lang="en-US" sz="2000" b="1" dirty="0">
                  <a:solidFill>
                    <a:srgbClr val="FFFF00"/>
                  </a:solidFill>
                </a:rPr>
                <a:t>GUI automation</a:t>
              </a:r>
              <a:r>
                <a:rPr lang="en-US" sz="2000" dirty="0">
                  <a:solidFill>
                    <a:srgbClr val="FFFF00"/>
                  </a:solidFill>
                </a:rPr>
                <a:t>, which means it can control the keyboard and mouse to interact with applications like WhatsApp Web.</a:t>
              </a:r>
            </a:p>
            <a:p>
              <a:pPr>
                <a:buNone/>
              </a:pPr>
              <a:r>
                <a:rPr lang="en-US" sz="2000" dirty="0"/>
                <a:t>✅ </a:t>
              </a:r>
              <a:r>
                <a:rPr lang="en-US" sz="2000" b="1" dirty="0"/>
                <a:t>How </a:t>
              </a:r>
              <a:r>
                <a:rPr lang="en-US" sz="2000" b="1" dirty="0" err="1"/>
                <a:t>PyAutoGUI</a:t>
              </a:r>
              <a:r>
                <a:rPr lang="en-US" sz="2000" b="1" dirty="0"/>
                <a:t> is used in this project?</a:t>
              </a:r>
              <a:endParaRPr lang="en-US" sz="2000" dirty="0"/>
            </a:p>
            <a:p>
              <a:pPr>
                <a:buFont typeface="Arial" panose="020B0604020202020204" pitchFamily="34" charset="0"/>
                <a:buChar char="•"/>
              </a:pPr>
              <a:r>
                <a:rPr lang="en-US" sz="2000" dirty="0">
                  <a:solidFill>
                    <a:srgbClr val="FFFF00"/>
                  </a:solidFill>
                </a:rPr>
                <a:t>Click on the </a:t>
              </a:r>
              <a:r>
                <a:rPr lang="en-US" sz="2000" b="1" dirty="0">
                  <a:solidFill>
                    <a:srgbClr val="FFFF00"/>
                  </a:solidFill>
                </a:rPr>
                <a:t>WhatsApp Web icon</a:t>
              </a:r>
              <a:r>
                <a:rPr lang="en-US" sz="2000" dirty="0">
                  <a:solidFill>
                    <a:srgbClr val="FFFF00"/>
                  </a:solidFill>
                </a:rPr>
                <a:t> to open the chat window</a:t>
              </a:r>
            </a:p>
            <a:p>
              <a:pPr>
                <a:buFont typeface="Arial" panose="020B0604020202020204" pitchFamily="34" charset="0"/>
                <a:buChar char="•"/>
              </a:pPr>
              <a:r>
                <a:rPr lang="en-US" sz="2000" dirty="0">
                  <a:solidFill>
                    <a:srgbClr val="FFFF00"/>
                  </a:solidFill>
                </a:rPr>
                <a:t>Move and </a:t>
              </a:r>
              <a:r>
                <a:rPr lang="en-US" sz="2000" b="1" dirty="0">
                  <a:solidFill>
                    <a:srgbClr val="FFFF00"/>
                  </a:solidFill>
                </a:rPr>
                <a:t>drag the cursor</a:t>
              </a:r>
              <a:r>
                <a:rPr lang="en-US" sz="2000" dirty="0">
                  <a:solidFill>
                    <a:srgbClr val="FFFF00"/>
                  </a:solidFill>
                </a:rPr>
                <a:t> to select chat messages</a:t>
              </a:r>
            </a:p>
            <a:p>
              <a:pPr>
                <a:buFont typeface="Arial" panose="020B0604020202020204" pitchFamily="34" charset="0"/>
                <a:buChar char="•"/>
              </a:pPr>
              <a:r>
                <a:rPr lang="en-US" sz="2000" dirty="0">
                  <a:solidFill>
                    <a:srgbClr val="FFFF00"/>
                  </a:solidFill>
                </a:rPr>
                <a:t>Copy and </a:t>
              </a:r>
              <a:r>
                <a:rPr lang="en-US" sz="2000" b="1" dirty="0">
                  <a:solidFill>
                    <a:srgbClr val="FFFF00"/>
                  </a:solidFill>
                </a:rPr>
                <a:t>paste text messages</a:t>
              </a:r>
              <a:r>
                <a:rPr lang="en-US" sz="2000" dirty="0">
                  <a:solidFill>
                    <a:srgbClr val="FFFF00"/>
                  </a:solidFill>
                </a:rPr>
                <a:t> for processing</a:t>
              </a:r>
            </a:p>
            <a:p>
              <a:pPr>
                <a:buFont typeface="Arial" panose="020B0604020202020204" pitchFamily="34" charset="0"/>
                <a:buChar char="•"/>
              </a:pPr>
              <a:r>
                <a:rPr lang="en-US" sz="2000" dirty="0">
                  <a:solidFill>
                    <a:srgbClr val="FFFF00"/>
                  </a:solidFill>
                </a:rPr>
                <a:t>Press </a:t>
              </a:r>
              <a:r>
                <a:rPr lang="en-US" sz="2000" b="1" dirty="0">
                  <a:solidFill>
                    <a:srgbClr val="FFFF00"/>
                  </a:solidFill>
                </a:rPr>
                <a:t>Enter key</a:t>
              </a:r>
              <a:r>
                <a:rPr lang="en-US" sz="2000" dirty="0">
                  <a:solidFill>
                    <a:srgbClr val="FFFF00"/>
                  </a:solidFill>
                </a:rPr>
                <a:t> to send AI-generated replies</a:t>
              </a:r>
            </a:p>
            <a:p>
              <a:pPr>
                <a:buNone/>
              </a:pPr>
              <a:r>
                <a:rPr lang="en-US" sz="2000" dirty="0"/>
                <a:t>✅ </a:t>
              </a:r>
              <a:r>
                <a:rPr lang="en-US" sz="2000" b="1" dirty="0"/>
                <a:t>Why </a:t>
              </a:r>
              <a:r>
                <a:rPr lang="en-US" sz="2000" b="1" dirty="0" err="1"/>
                <a:t>PyAutoGUI</a:t>
              </a:r>
              <a:r>
                <a:rPr lang="en-US" sz="2000" b="1" dirty="0"/>
                <a:t>?</a:t>
              </a:r>
              <a:endParaRPr lang="en-US" sz="2000" dirty="0"/>
            </a:p>
            <a:p>
              <a:pPr>
                <a:buFont typeface="Arial" panose="020B0604020202020204" pitchFamily="34" charset="0"/>
                <a:buChar char="•"/>
              </a:pPr>
              <a:r>
                <a:rPr lang="en-US" sz="2000" dirty="0">
                  <a:solidFill>
                    <a:srgbClr val="FFFF00"/>
                  </a:solidFill>
                </a:rPr>
                <a:t>Provides direct control over screen interactions</a:t>
              </a:r>
            </a:p>
            <a:p>
              <a:pPr>
                <a:buFont typeface="Arial" panose="020B0604020202020204" pitchFamily="34" charset="0"/>
                <a:buChar char="•"/>
              </a:pPr>
              <a:r>
                <a:rPr lang="en-US" sz="2000" dirty="0">
                  <a:solidFill>
                    <a:srgbClr val="FFFF00"/>
                  </a:solidFill>
                </a:rPr>
                <a:t>Can be used for automating UI tasks without API limitations</a:t>
              </a:r>
            </a:p>
            <a:p>
              <a:pPr>
                <a:buFont typeface="Arial" panose="020B0604020202020204" pitchFamily="34" charset="0"/>
                <a:buChar char="•"/>
              </a:pPr>
              <a:r>
                <a:rPr lang="en-US" sz="2000" dirty="0">
                  <a:solidFill>
                    <a:srgbClr val="FFFF00"/>
                  </a:solidFill>
                </a:rPr>
                <a:t>Works on multiple operating systems</a:t>
              </a:r>
            </a:p>
            <a:p>
              <a:endParaRPr lang="en-IN" sz="1500" dirty="0"/>
            </a:p>
          </p:txBody>
        </p:sp>
        <p:pic>
          <p:nvPicPr>
            <p:cNvPr id="30" name="Image 2" descr="preencoded.png">
              <a:extLst>
                <a:ext uri="{FF2B5EF4-FFF2-40B4-BE49-F238E27FC236}">
                  <a16:creationId xmlns:a16="http://schemas.microsoft.com/office/drawing/2014/main" id="{9B74EDC5-E8D6-D517-09CF-945C60C7C383}"/>
                </a:ext>
              </a:extLst>
            </p:cNvPr>
            <p:cNvPicPr>
              <a:picLocks noChangeAspect="1"/>
            </p:cNvPicPr>
            <p:nvPr/>
          </p:nvPicPr>
          <p:blipFill>
            <a:blip r:embed="rId3">
              <a:biLevel thresh="50000"/>
            </a:blip>
            <a:stretch>
              <a:fillRect/>
            </a:stretch>
          </p:blipFill>
          <p:spPr>
            <a:xfrm>
              <a:off x="6944809" y="199502"/>
              <a:ext cx="1533462" cy="1533462"/>
            </a:xfrm>
            <a:prstGeom prst="rect">
              <a:avLst/>
            </a:prstGeom>
          </p:spPr>
        </p:pic>
      </p:grpSp>
      <p:grpSp>
        <p:nvGrpSpPr>
          <p:cNvPr id="31" name="Group 30">
            <a:extLst>
              <a:ext uri="{FF2B5EF4-FFF2-40B4-BE49-F238E27FC236}">
                <a16:creationId xmlns:a16="http://schemas.microsoft.com/office/drawing/2014/main" id="{B0479977-465C-12FD-0083-050244EA3DCA}"/>
              </a:ext>
            </a:extLst>
          </p:cNvPr>
          <p:cNvGrpSpPr/>
          <p:nvPr/>
        </p:nvGrpSpPr>
        <p:grpSpPr>
          <a:xfrm>
            <a:off x="-9066033" y="20615"/>
            <a:ext cx="11574685" cy="6858000"/>
            <a:chOff x="0" y="0"/>
            <a:chExt cx="13889622" cy="8229600"/>
          </a:xfrm>
          <a:effectLst>
            <a:outerShdw blurRad="50800" dist="76200" algn="l" rotWithShape="0">
              <a:prstClr val="black">
                <a:alpha val="40000"/>
              </a:prstClr>
            </a:outerShdw>
          </a:effectLst>
        </p:grpSpPr>
        <p:sp>
          <p:nvSpPr>
            <p:cNvPr id="32" name="Freeform: Shape 31">
              <a:extLst>
                <a:ext uri="{FF2B5EF4-FFF2-40B4-BE49-F238E27FC236}">
                  <a16:creationId xmlns:a16="http://schemas.microsoft.com/office/drawing/2014/main" id="{02197911-178A-8FA0-2158-F2E8B2EDBB14}"/>
                </a:ext>
              </a:extLst>
            </p:cNvPr>
            <p:cNvSpPr/>
            <p:nvPr/>
          </p:nvSpPr>
          <p:spPr>
            <a:xfrm>
              <a:off x="0"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2888706 h 8229600"/>
                <a:gd name="connsiteX3" fmla="*/ 13692689 w 13889622"/>
                <a:gd name="connsiteY3" fmla="*/ 2888706 h 8229600"/>
                <a:gd name="connsiteX4" fmla="*/ 13889622 w 13889622"/>
                <a:gd name="connsiteY4" fmla="*/ 3085639 h 8229600"/>
                <a:gd name="connsiteX5" fmla="*/ 13889622 w 13889622"/>
                <a:gd name="connsiteY5" fmla="*/ 3873349 h 8229600"/>
                <a:gd name="connsiteX6" fmla="*/ 13692689 w 13889622"/>
                <a:gd name="connsiteY6" fmla="*/ 4070282 h 8229600"/>
                <a:gd name="connsiteX7" fmla="*/ 13125691 w 13889622"/>
                <a:gd name="connsiteY7" fmla="*/ 4070282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2888706"/>
                  </a:lnTo>
                  <a:lnTo>
                    <a:pt x="13692689" y="2888706"/>
                  </a:lnTo>
                  <a:cubicBezTo>
                    <a:pt x="13801452" y="2888706"/>
                    <a:pt x="13889622" y="2976876"/>
                    <a:pt x="13889622" y="3085639"/>
                  </a:cubicBezTo>
                  <a:lnTo>
                    <a:pt x="13889622" y="3873349"/>
                  </a:lnTo>
                  <a:cubicBezTo>
                    <a:pt x="13889622" y="3982112"/>
                    <a:pt x="13801452" y="4070282"/>
                    <a:pt x="13692689" y="4070282"/>
                  </a:cubicBezTo>
                  <a:lnTo>
                    <a:pt x="13125691" y="4070282"/>
                  </a:lnTo>
                  <a:lnTo>
                    <a:pt x="13125691" y="8229600"/>
                  </a:lnTo>
                  <a:lnTo>
                    <a:pt x="0" y="8229600"/>
                  </a:lnTo>
                  <a:close/>
                </a:path>
              </a:pathLst>
            </a:custGeom>
            <a:solidFill>
              <a:srgbClr val="9966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3" name="TextBox 32">
              <a:extLst>
                <a:ext uri="{FF2B5EF4-FFF2-40B4-BE49-F238E27FC236}">
                  <a16:creationId xmlns:a16="http://schemas.microsoft.com/office/drawing/2014/main" id="{56561FF5-9C1C-0D1C-1E52-F54EBE8DD5A8}"/>
                </a:ext>
              </a:extLst>
            </p:cNvPr>
            <p:cNvSpPr txBox="1"/>
            <p:nvPr/>
          </p:nvSpPr>
          <p:spPr>
            <a:xfrm>
              <a:off x="7891040" y="294673"/>
              <a:ext cx="2905246" cy="1464940"/>
            </a:xfrm>
            <a:prstGeom prst="rect">
              <a:avLst/>
            </a:prstGeom>
            <a:noFill/>
          </p:spPr>
          <p:txBody>
            <a:bodyPr wrap="square" rtlCol="0">
              <a:spAutoFit/>
            </a:bodyPr>
            <a:lstStyle/>
            <a:p>
              <a:r>
                <a:rPr lang="en-IN" sz="7333" dirty="0">
                  <a:latin typeface="Century" panose="02040604050505020304" pitchFamily="18" charset="0"/>
                </a:rPr>
                <a:t>03</a:t>
              </a:r>
            </a:p>
          </p:txBody>
        </p:sp>
        <p:sp>
          <p:nvSpPr>
            <p:cNvPr id="34" name="TextBox 33">
              <a:extLst>
                <a:ext uri="{FF2B5EF4-FFF2-40B4-BE49-F238E27FC236}">
                  <a16:creationId xmlns:a16="http://schemas.microsoft.com/office/drawing/2014/main" id="{CC4807E1-706B-39CC-7FCC-95E9BCCA8DC9}"/>
                </a:ext>
              </a:extLst>
            </p:cNvPr>
            <p:cNvSpPr txBox="1"/>
            <p:nvPr/>
          </p:nvSpPr>
          <p:spPr>
            <a:xfrm>
              <a:off x="3611300" y="2141316"/>
              <a:ext cx="8183302" cy="5189113"/>
            </a:xfrm>
            <a:prstGeom prst="rect">
              <a:avLst/>
            </a:prstGeom>
            <a:noFill/>
          </p:spPr>
          <p:txBody>
            <a:bodyPr wrap="square" rtlCol="0">
              <a:spAutoFit/>
            </a:bodyPr>
            <a:lstStyle/>
            <a:p>
              <a:pPr>
                <a:buNone/>
              </a:pPr>
              <a:r>
                <a:rPr lang="en-US" sz="2000" b="1" dirty="0"/>
                <a:t>3️⃣ </a:t>
              </a:r>
              <a:r>
                <a:rPr lang="en-US" sz="2000" b="1" dirty="0" err="1"/>
                <a:t>Pyperclip</a:t>
              </a:r>
              <a:r>
                <a:rPr lang="en-US" sz="2000" b="1" dirty="0"/>
                <a:t> – Clipboard Operations (Copy-Paste Messages)</a:t>
              </a:r>
            </a:p>
            <a:p>
              <a:pPr algn="just">
                <a:buNone/>
              </a:pPr>
              <a:r>
                <a:rPr lang="en-US" sz="2000" dirty="0" err="1">
                  <a:solidFill>
                    <a:srgbClr val="FFFF00"/>
                  </a:solidFill>
                </a:rPr>
                <a:t>Pyperclip</a:t>
              </a:r>
              <a:r>
                <a:rPr lang="en-US" sz="2000" dirty="0">
                  <a:solidFill>
                    <a:srgbClr val="FFFF00"/>
                  </a:solidFill>
                </a:rPr>
                <a:t> is a Python library that enables </a:t>
              </a:r>
              <a:r>
                <a:rPr lang="en-US" sz="2000" b="1" dirty="0">
                  <a:solidFill>
                    <a:srgbClr val="FFFF00"/>
                  </a:solidFill>
                </a:rPr>
                <a:t>clipboard interactions</a:t>
              </a:r>
              <a:r>
                <a:rPr lang="en-US" sz="2000" dirty="0">
                  <a:solidFill>
                    <a:srgbClr val="FFFF00"/>
                  </a:solidFill>
                </a:rPr>
                <a:t>. It is used to </a:t>
              </a:r>
              <a:r>
                <a:rPr lang="en-US" sz="2000" b="1" dirty="0">
                  <a:solidFill>
                    <a:srgbClr val="FFFF00"/>
                  </a:solidFill>
                </a:rPr>
                <a:t>copy</a:t>
              </a:r>
              <a:r>
                <a:rPr lang="en-US" sz="2000" dirty="0">
                  <a:solidFill>
                    <a:srgbClr val="FFFF00"/>
                  </a:solidFill>
                </a:rPr>
                <a:t> the chat history from WhatsApp Web and </a:t>
              </a:r>
              <a:r>
                <a:rPr lang="en-US" sz="2000" b="1" dirty="0">
                  <a:solidFill>
                    <a:srgbClr val="FFFF00"/>
                  </a:solidFill>
                </a:rPr>
                <a:t>paste</a:t>
              </a:r>
              <a:r>
                <a:rPr lang="en-US" sz="2000" dirty="0">
                  <a:solidFill>
                    <a:srgbClr val="FFFF00"/>
                  </a:solidFill>
                </a:rPr>
                <a:t> the AI-generated response into the </a:t>
              </a:r>
              <a:r>
                <a:rPr lang="en-US" sz="2000" dirty="0" err="1">
                  <a:solidFill>
                    <a:srgbClr val="FFFF00"/>
                  </a:solidFill>
                </a:rPr>
                <a:t>chatbox</a:t>
              </a:r>
              <a:r>
                <a:rPr lang="en-US" sz="2000" dirty="0"/>
                <a:t>.</a:t>
              </a:r>
            </a:p>
            <a:p>
              <a:pPr>
                <a:buNone/>
              </a:pPr>
              <a:r>
                <a:rPr lang="en-US" sz="2000" dirty="0"/>
                <a:t>✅ </a:t>
              </a:r>
              <a:r>
                <a:rPr lang="en-US" sz="2000" b="1" dirty="0"/>
                <a:t>How </a:t>
              </a:r>
              <a:r>
                <a:rPr lang="en-US" sz="2000" b="1" dirty="0" err="1"/>
                <a:t>Pyperclip</a:t>
              </a:r>
              <a:r>
                <a:rPr lang="en-US" sz="2000" b="1" dirty="0"/>
                <a:t> is used in this project?</a:t>
              </a:r>
              <a:endParaRPr lang="en-US" sz="2000" dirty="0"/>
            </a:p>
            <a:p>
              <a:pPr>
                <a:buFont typeface="Arial" panose="020B0604020202020204" pitchFamily="34" charset="0"/>
                <a:buChar char="•"/>
              </a:pPr>
              <a:r>
                <a:rPr lang="en-US" sz="2000" b="1" dirty="0">
                  <a:solidFill>
                    <a:srgbClr val="FFFF00"/>
                  </a:solidFill>
                </a:rPr>
                <a:t>Copies chat history</a:t>
              </a:r>
              <a:r>
                <a:rPr lang="en-US" sz="2000" dirty="0">
                  <a:solidFill>
                    <a:srgbClr val="FFFF00"/>
                  </a:solidFill>
                </a:rPr>
                <a:t> from WhatsApp Web after selecting messages</a:t>
              </a:r>
            </a:p>
            <a:p>
              <a:pPr>
                <a:buFont typeface="Arial" panose="020B0604020202020204" pitchFamily="34" charset="0"/>
                <a:buChar char="•"/>
              </a:pPr>
              <a:r>
                <a:rPr lang="en-US" sz="2000" b="1" dirty="0">
                  <a:solidFill>
                    <a:srgbClr val="FFFF00"/>
                  </a:solidFill>
                </a:rPr>
                <a:t>Stores the copied text</a:t>
              </a:r>
              <a:r>
                <a:rPr lang="en-US" sz="2000" dirty="0">
                  <a:solidFill>
                    <a:srgbClr val="FFFF00"/>
                  </a:solidFill>
                </a:rPr>
                <a:t> in Python for AI processing</a:t>
              </a:r>
            </a:p>
            <a:p>
              <a:pPr>
                <a:buFont typeface="Arial" panose="020B0604020202020204" pitchFamily="34" charset="0"/>
                <a:buChar char="•"/>
              </a:pPr>
              <a:r>
                <a:rPr lang="en-US" sz="2000" b="1" dirty="0">
                  <a:solidFill>
                    <a:srgbClr val="FFFF00"/>
                  </a:solidFill>
                </a:rPr>
                <a:t>Pastes the AI-generated reply</a:t>
              </a:r>
              <a:r>
                <a:rPr lang="en-US" sz="2000" dirty="0">
                  <a:solidFill>
                    <a:srgbClr val="FFFF00"/>
                  </a:solidFill>
                </a:rPr>
                <a:t> into the WhatsApp </a:t>
              </a:r>
              <a:r>
                <a:rPr lang="en-US" sz="2000" dirty="0" err="1">
                  <a:solidFill>
                    <a:srgbClr val="FFFF00"/>
                  </a:solidFill>
                </a:rPr>
                <a:t>chatbox</a:t>
              </a:r>
              <a:endParaRPr lang="en-US" sz="2000" dirty="0">
                <a:solidFill>
                  <a:srgbClr val="FFFF00"/>
                </a:solidFill>
              </a:endParaRPr>
            </a:p>
            <a:p>
              <a:pPr>
                <a:buNone/>
              </a:pPr>
              <a:r>
                <a:rPr lang="en-US" sz="2000" dirty="0">
                  <a:solidFill>
                    <a:srgbClr val="FFFF00"/>
                  </a:solidFill>
                </a:rPr>
                <a:t>✅ </a:t>
              </a:r>
              <a:r>
                <a:rPr lang="en-US" sz="2000" b="1" dirty="0"/>
                <a:t>Why </a:t>
              </a:r>
              <a:r>
                <a:rPr lang="en-US" sz="2000" b="1" dirty="0" err="1"/>
                <a:t>Pyperclip</a:t>
              </a:r>
              <a:r>
                <a:rPr lang="en-US" sz="2000" b="1" dirty="0"/>
                <a:t>?</a:t>
              </a:r>
              <a:endParaRPr lang="en-US" sz="2000" dirty="0"/>
            </a:p>
            <a:p>
              <a:pPr>
                <a:buFont typeface="Arial" panose="020B0604020202020204" pitchFamily="34" charset="0"/>
                <a:buChar char="•"/>
              </a:pPr>
              <a:r>
                <a:rPr lang="en-US" sz="2000" dirty="0">
                  <a:solidFill>
                    <a:srgbClr val="FFFF00"/>
                  </a:solidFill>
                </a:rPr>
                <a:t>Allows seamless copy-paste operations</a:t>
              </a:r>
            </a:p>
            <a:p>
              <a:pPr>
                <a:buFont typeface="Arial" panose="020B0604020202020204" pitchFamily="34" charset="0"/>
                <a:buChar char="•"/>
              </a:pPr>
              <a:r>
                <a:rPr lang="en-US" sz="2000" dirty="0">
                  <a:solidFill>
                    <a:srgbClr val="FFFF00"/>
                  </a:solidFill>
                </a:rPr>
                <a:t>Works across different platforms (Windows, macOS, Linux)</a:t>
              </a:r>
            </a:p>
            <a:p>
              <a:pPr>
                <a:buFont typeface="Arial" panose="020B0604020202020204" pitchFamily="34" charset="0"/>
                <a:buChar char="•"/>
              </a:pPr>
              <a:r>
                <a:rPr lang="en-US" sz="2000" dirty="0">
                  <a:solidFill>
                    <a:srgbClr val="FFFF00"/>
                  </a:solidFill>
                </a:rPr>
                <a:t>No need for additional dependencies</a:t>
              </a:r>
            </a:p>
            <a:p>
              <a:endParaRPr lang="en-IN" sz="1500" dirty="0"/>
            </a:p>
          </p:txBody>
        </p:sp>
        <p:pic>
          <p:nvPicPr>
            <p:cNvPr id="35" name="Image 3" descr="preencoded.png">
              <a:extLst>
                <a:ext uri="{FF2B5EF4-FFF2-40B4-BE49-F238E27FC236}">
                  <a16:creationId xmlns:a16="http://schemas.microsoft.com/office/drawing/2014/main" id="{1E781F18-F2A7-A7BF-7096-978AA9550B89}"/>
                </a:ext>
              </a:extLst>
            </p:cNvPr>
            <p:cNvPicPr>
              <a:picLocks noChangeAspect="1"/>
            </p:cNvPicPr>
            <p:nvPr/>
          </p:nvPicPr>
          <p:blipFill>
            <a:blip r:embed="rId4">
              <a:biLevel thresh="50000"/>
            </a:blip>
            <a:stretch>
              <a:fillRect/>
            </a:stretch>
          </p:blipFill>
          <p:spPr>
            <a:xfrm>
              <a:off x="6186668" y="224939"/>
              <a:ext cx="1516284" cy="1516284"/>
            </a:xfrm>
            <a:prstGeom prst="rect">
              <a:avLst/>
            </a:prstGeom>
          </p:spPr>
        </p:pic>
      </p:grpSp>
      <p:grpSp>
        <p:nvGrpSpPr>
          <p:cNvPr id="36" name="Group 35">
            <a:extLst>
              <a:ext uri="{FF2B5EF4-FFF2-40B4-BE49-F238E27FC236}">
                <a16:creationId xmlns:a16="http://schemas.microsoft.com/office/drawing/2014/main" id="{E1D49DC7-3178-6A52-7582-ACB0D1196348}"/>
              </a:ext>
            </a:extLst>
          </p:cNvPr>
          <p:cNvGrpSpPr/>
          <p:nvPr/>
        </p:nvGrpSpPr>
        <p:grpSpPr>
          <a:xfrm>
            <a:off x="-9877868" y="20615"/>
            <a:ext cx="11613266" cy="6858000"/>
            <a:chOff x="-1" y="0"/>
            <a:chExt cx="13935919" cy="8229600"/>
          </a:xfrm>
          <a:effectLst>
            <a:outerShdw blurRad="50800" dist="76200" algn="l" rotWithShape="0">
              <a:prstClr val="black">
                <a:alpha val="40000"/>
              </a:prstClr>
            </a:outerShdw>
          </a:effectLst>
        </p:grpSpPr>
        <p:sp>
          <p:nvSpPr>
            <p:cNvPr id="37" name="Freeform: Shape 36">
              <a:extLst>
                <a:ext uri="{FF2B5EF4-FFF2-40B4-BE49-F238E27FC236}">
                  <a16:creationId xmlns:a16="http://schemas.microsoft.com/office/drawing/2014/main" id="{CCAC2635-67FC-EEB2-23B9-A69E6409DFC8}"/>
                </a:ext>
              </a:extLst>
            </p:cNvPr>
            <p:cNvSpPr/>
            <p:nvPr/>
          </p:nvSpPr>
          <p:spPr>
            <a:xfrm>
              <a:off x="-1" y="0"/>
              <a:ext cx="13935919" cy="8229600"/>
            </a:xfrm>
            <a:custGeom>
              <a:avLst/>
              <a:gdLst>
                <a:gd name="connsiteX0" fmla="*/ 0 w 13935919"/>
                <a:gd name="connsiteY0" fmla="*/ 0 h 8229600"/>
                <a:gd name="connsiteX1" fmla="*/ 13125691 w 13935919"/>
                <a:gd name="connsiteY1" fmla="*/ 0 h 8229600"/>
                <a:gd name="connsiteX2" fmla="*/ 13125691 w 13935919"/>
                <a:gd name="connsiteY2" fmla="*/ 1118912 h 8229600"/>
                <a:gd name="connsiteX3" fmla="*/ 13738986 w 13935919"/>
                <a:gd name="connsiteY3" fmla="*/ 1118912 h 8229600"/>
                <a:gd name="connsiteX4" fmla="*/ 13935919 w 13935919"/>
                <a:gd name="connsiteY4" fmla="*/ 1315845 h 8229600"/>
                <a:gd name="connsiteX5" fmla="*/ 13935919 w 13935919"/>
                <a:gd name="connsiteY5" fmla="*/ 2103555 h 8229600"/>
                <a:gd name="connsiteX6" fmla="*/ 13738986 w 13935919"/>
                <a:gd name="connsiteY6" fmla="*/ 2300488 h 8229600"/>
                <a:gd name="connsiteX7" fmla="*/ 13125691 w 13935919"/>
                <a:gd name="connsiteY7" fmla="*/ 2300488 h 8229600"/>
                <a:gd name="connsiteX8" fmla="*/ 13125691 w 13935919"/>
                <a:gd name="connsiteY8" fmla="*/ 8229600 h 8229600"/>
                <a:gd name="connsiteX9" fmla="*/ 0 w 13935919"/>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5919" h="8229600">
                  <a:moveTo>
                    <a:pt x="0" y="0"/>
                  </a:moveTo>
                  <a:lnTo>
                    <a:pt x="13125691" y="0"/>
                  </a:lnTo>
                  <a:lnTo>
                    <a:pt x="13125691" y="1118912"/>
                  </a:lnTo>
                  <a:lnTo>
                    <a:pt x="13738986" y="1118912"/>
                  </a:lnTo>
                  <a:cubicBezTo>
                    <a:pt x="13847749" y="1118912"/>
                    <a:pt x="13935919" y="1207082"/>
                    <a:pt x="13935919" y="1315845"/>
                  </a:cubicBezTo>
                  <a:lnTo>
                    <a:pt x="13935919" y="2103555"/>
                  </a:lnTo>
                  <a:cubicBezTo>
                    <a:pt x="13935919" y="2212318"/>
                    <a:pt x="13847749" y="2300488"/>
                    <a:pt x="13738986" y="2300488"/>
                  </a:cubicBezTo>
                  <a:lnTo>
                    <a:pt x="13125691" y="2300488"/>
                  </a:lnTo>
                  <a:lnTo>
                    <a:pt x="13125691" y="8229600"/>
                  </a:lnTo>
                  <a:lnTo>
                    <a:pt x="0" y="8229600"/>
                  </a:lnTo>
                  <a:close/>
                </a:path>
              </a:pathLst>
            </a:custGeom>
            <a:solidFill>
              <a:srgbClr val="99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8" name="TextBox 37">
              <a:extLst>
                <a:ext uri="{FF2B5EF4-FFF2-40B4-BE49-F238E27FC236}">
                  <a16:creationId xmlns:a16="http://schemas.microsoft.com/office/drawing/2014/main" id="{D4DB3555-3F7D-79BA-F71B-6547892144E3}"/>
                </a:ext>
              </a:extLst>
            </p:cNvPr>
            <p:cNvSpPr txBox="1"/>
            <p:nvPr/>
          </p:nvSpPr>
          <p:spPr>
            <a:xfrm>
              <a:off x="7779110" y="419725"/>
              <a:ext cx="2905246" cy="1464940"/>
            </a:xfrm>
            <a:prstGeom prst="rect">
              <a:avLst/>
            </a:prstGeom>
            <a:noFill/>
          </p:spPr>
          <p:txBody>
            <a:bodyPr wrap="square" rtlCol="0">
              <a:spAutoFit/>
            </a:bodyPr>
            <a:lstStyle/>
            <a:p>
              <a:r>
                <a:rPr lang="en-IN" sz="7333" dirty="0">
                  <a:latin typeface="Century" panose="02040604050505020304" pitchFamily="18" charset="0"/>
                </a:rPr>
                <a:t>04</a:t>
              </a:r>
            </a:p>
          </p:txBody>
        </p:sp>
        <p:sp>
          <p:nvSpPr>
            <p:cNvPr id="39" name="TextBox 38">
              <a:extLst>
                <a:ext uri="{FF2B5EF4-FFF2-40B4-BE49-F238E27FC236}">
                  <a16:creationId xmlns:a16="http://schemas.microsoft.com/office/drawing/2014/main" id="{EAEAD312-32CB-D76E-8E3C-4FC554F00742}"/>
                </a:ext>
              </a:extLst>
            </p:cNvPr>
            <p:cNvSpPr txBox="1"/>
            <p:nvPr/>
          </p:nvSpPr>
          <p:spPr>
            <a:xfrm>
              <a:off x="3819646" y="2286000"/>
              <a:ext cx="8183301" cy="4450450"/>
            </a:xfrm>
            <a:prstGeom prst="rect">
              <a:avLst/>
            </a:prstGeom>
            <a:noFill/>
          </p:spPr>
          <p:txBody>
            <a:bodyPr wrap="square" rtlCol="0">
              <a:spAutoFit/>
            </a:bodyPr>
            <a:lstStyle/>
            <a:p>
              <a:pPr>
                <a:buNone/>
              </a:pPr>
              <a:r>
                <a:rPr lang="en-US" sz="2000" b="1" dirty="0"/>
                <a:t>1️⃣ Python – Main Programming Language</a:t>
              </a:r>
            </a:p>
            <a:p>
              <a:pPr>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pic>
          <p:nvPicPr>
            <p:cNvPr id="40" name="Image 4" descr="preencoded.png">
              <a:extLst>
                <a:ext uri="{FF2B5EF4-FFF2-40B4-BE49-F238E27FC236}">
                  <a16:creationId xmlns:a16="http://schemas.microsoft.com/office/drawing/2014/main" id="{182F00FC-D01F-478E-7269-1AE9680FBE01}"/>
                </a:ext>
              </a:extLst>
            </p:cNvPr>
            <p:cNvPicPr>
              <a:picLocks noChangeAspect="1"/>
            </p:cNvPicPr>
            <p:nvPr/>
          </p:nvPicPr>
          <p:blipFill>
            <a:blip r:embed="rId5">
              <a:biLevel thresh="50000"/>
            </a:blip>
            <a:stretch>
              <a:fillRect/>
            </a:stretch>
          </p:blipFill>
          <p:spPr>
            <a:xfrm>
              <a:off x="5927163" y="395971"/>
              <a:ext cx="1505633" cy="1505633"/>
            </a:xfrm>
            <a:prstGeom prst="rect">
              <a:avLst/>
            </a:prstGeom>
          </p:spPr>
        </p:pic>
      </p:grpSp>
      <p:sp>
        <p:nvSpPr>
          <p:cNvPr id="47" name="Text 0">
            <a:extLst>
              <a:ext uri="{FF2B5EF4-FFF2-40B4-BE49-F238E27FC236}">
                <a16:creationId xmlns:a16="http://schemas.microsoft.com/office/drawing/2014/main" id="{DC40DF4C-3E03-CE95-C551-5294A6BBEBA5}"/>
              </a:ext>
            </a:extLst>
          </p:cNvPr>
          <p:cNvSpPr/>
          <p:nvPr/>
        </p:nvSpPr>
        <p:spPr>
          <a:xfrm>
            <a:off x="12682874" y="2688339"/>
            <a:ext cx="7323401" cy="2400299"/>
          </a:xfrm>
          <a:prstGeom prst="rect">
            <a:avLst/>
          </a:prstGeom>
          <a:noFill/>
          <a:ln/>
        </p:spPr>
        <p:txBody>
          <a:bodyPr wrap="none" lIns="0" tIns="0" rIns="0" bIns="0" rtlCol="0" anchor="t"/>
          <a:lstStyle/>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Technologies</a:t>
            </a:r>
          </a:p>
          <a:p>
            <a:pPr>
              <a:lnSpc>
                <a:spcPts val="4875"/>
              </a:lnSpc>
            </a:pPr>
            <a:endParaRPr lang="en-US" sz="7333" b="1" kern="0" spc="-78" dirty="0">
              <a:solidFill>
                <a:srgbClr val="FF8AAF"/>
              </a:solidFill>
              <a:latin typeface="Gabriola" panose="04040605051002020D02" pitchFamily="82" charset="0"/>
              <a:ea typeface="Petrona Bold" pitchFamily="34" charset="-122"/>
              <a:cs typeface="Petrona Bold" pitchFamily="34" charset="-120"/>
            </a:endParaRPr>
          </a:p>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      Used</a:t>
            </a:r>
            <a:endParaRPr lang="en-US" sz="7333" dirty="0">
              <a:latin typeface="Gabriola" panose="04040605051002020D02" pitchFamily="82" charset="0"/>
            </a:endParaRPr>
          </a:p>
        </p:txBody>
      </p:sp>
    </p:spTree>
    <p:extLst>
      <p:ext uri="{BB962C8B-B14F-4D97-AF65-F5344CB8AC3E}">
        <p14:creationId xmlns:p14="http://schemas.microsoft.com/office/powerpoint/2010/main" val="137452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41CCA-A6F5-C38E-A250-62858888BD4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8028C21-0471-85A1-3AF7-DC612C6485F1}"/>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0" name="TextBox 19">
            <a:extLst>
              <a:ext uri="{FF2B5EF4-FFF2-40B4-BE49-F238E27FC236}">
                <a16:creationId xmlns:a16="http://schemas.microsoft.com/office/drawing/2014/main" id="{A7745A86-491D-7381-C0B7-5D02842EAB7D}"/>
              </a:ext>
            </a:extLst>
          </p:cNvPr>
          <p:cNvSpPr txBox="1"/>
          <p:nvPr/>
        </p:nvSpPr>
        <p:spPr>
          <a:xfrm>
            <a:off x="10928431" y="5227899"/>
            <a:ext cx="1051367" cy="1118127"/>
          </a:xfrm>
          <a:prstGeom prst="rect">
            <a:avLst/>
          </a:prstGeom>
          <a:noFill/>
        </p:spPr>
        <p:txBody>
          <a:bodyPr wrap="square" rtlCol="0">
            <a:spAutoFit/>
          </a:bodyPr>
          <a:lstStyle/>
          <a:p>
            <a:r>
              <a:rPr lang="en-IN" sz="6666" dirty="0"/>
              <a:t>1</a:t>
            </a:r>
          </a:p>
        </p:txBody>
      </p:sp>
      <p:grpSp>
        <p:nvGrpSpPr>
          <p:cNvPr id="25" name="Group 24">
            <a:extLst>
              <a:ext uri="{FF2B5EF4-FFF2-40B4-BE49-F238E27FC236}">
                <a16:creationId xmlns:a16="http://schemas.microsoft.com/office/drawing/2014/main" id="{630D01F7-91A7-C6DB-497D-74039229E0D8}"/>
              </a:ext>
            </a:extLst>
          </p:cNvPr>
          <p:cNvGrpSpPr/>
          <p:nvPr/>
        </p:nvGrpSpPr>
        <p:grpSpPr>
          <a:xfrm>
            <a:off x="251589" y="-20615"/>
            <a:ext cx="11574685" cy="6858000"/>
            <a:chOff x="-2" y="0"/>
            <a:chExt cx="13889622" cy="8229600"/>
          </a:xfrm>
          <a:effectLst>
            <a:outerShdw blurRad="50800" dist="76200" algn="l" rotWithShape="0">
              <a:prstClr val="black">
                <a:alpha val="40000"/>
              </a:prstClr>
            </a:outerShdw>
          </a:effectLst>
        </p:grpSpPr>
        <p:sp>
          <p:nvSpPr>
            <p:cNvPr id="19" name="Freeform: Shape 18">
              <a:extLst>
                <a:ext uri="{FF2B5EF4-FFF2-40B4-BE49-F238E27FC236}">
                  <a16:creationId xmlns:a16="http://schemas.microsoft.com/office/drawing/2014/main" id="{835BD163-F03A-5524-3F8B-C9B38E842106}"/>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6386338 h 8229600"/>
                <a:gd name="connsiteX3" fmla="*/ 13692689 w 13889622"/>
                <a:gd name="connsiteY3" fmla="*/ 6386338 h 8229600"/>
                <a:gd name="connsiteX4" fmla="*/ 13889622 w 13889622"/>
                <a:gd name="connsiteY4" fmla="*/ 6583271 h 8229600"/>
                <a:gd name="connsiteX5" fmla="*/ 13889622 w 13889622"/>
                <a:gd name="connsiteY5" fmla="*/ 7370981 h 8229600"/>
                <a:gd name="connsiteX6" fmla="*/ 13692689 w 13889622"/>
                <a:gd name="connsiteY6" fmla="*/ 7567914 h 8229600"/>
                <a:gd name="connsiteX7" fmla="*/ 13125691 w 13889622"/>
                <a:gd name="connsiteY7" fmla="*/ 7567914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6386338"/>
                  </a:lnTo>
                  <a:lnTo>
                    <a:pt x="13692689" y="6386338"/>
                  </a:lnTo>
                  <a:cubicBezTo>
                    <a:pt x="13801452" y="6386338"/>
                    <a:pt x="13889622" y="6474508"/>
                    <a:pt x="13889622" y="6583271"/>
                  </a:cubicBezTo>
                  <a:lnTo>
                    <a:pt x="13889622" y="7370981"/>
                  </a:lnTo>
                  <a:cubicBezTo>
                    <a:pt x="13889622" y="7479744"/>
                    <a:pt x="13801452" y="7567914"/>
                    <a:pt x="13692689" y="7567914"/>
                  </a:cubicBezTo>
                  <a:lnTo>
                    <a:pt x="13125691" y="7567914"/>
                  </a:lnTo>
                  <a:lnTo>
                    <a:pt x="13125691" y="8229600"/>
                  </a:lnTo>
                  <a:lnTo>
                    <a:pt x="0" y="822960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pic>
          <p:nvPicPr>
            <p:cNvPr id="21" name="Image 1" descr="preencoded.png">
              <a:extLst>
                <a:ext uri="{FF2B5EF4-FFF2-40B4-BE49-F238E27FC236}">
                  <a16:creationId xmlns:a16="http://schemas.microsoft.com/office/drawing/2014/main" id="{81E8A32D-8233-70B0-DAC9-1DD8E704898B}"/>
                </a:ext>
              </a:extLst>
            </p:cNvPr>
            <p:cNvPicPr>
              <a:picLocks noChangeAspect="1"/>
            </p:cNvPicPr>
            <p:nvPr/>
          </p:nvPicPr>
          <p:blipFill>
            <a:blip r:embed="rId2">
              <a:biLevel thresh="50000"/>
            </a:blip>
            <a:stretch>
              <a:fillRect/>
            </a:stretch>
          </p:blipFill>
          <p:spPr>
            <a:xfrm>
              <a:off x="6847349" y="224939"/>
              <a:ext cx="1278079" cy="1278079"/>
            </a:xfrm>
            <a:prstGeom prst="rect">
              <a:avLst/>
            </a:prstGeom>
          </p:spPr>
        </p:pic>
        <p:sp>
          <p:nvSpPr>
            <p:cNvPr id="22" name="TextBox 21">
              <a:extLst>
                <a:ext uri="{FF2B5EF4-FFF2-40B4-BE49-F238E27FC236}">
                  <a16:creationId xmlns:a16="http://schemas.microsoft.com/office/drawing/2014/main" id="{54990C5C-A80E-2D68-55AF-68B35E0DE82C}"/>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01</a:t>
              </a:r>
            </a:p>
          </p:txBody>
        </p:sp>
        <p:sp>
          <p:nvSpPr>
            <p:cNvPr id="23" name="TextBox 22">
              <a:extLst>
                <a:ext uri="{FF2B5EF4-FFF2-40B4-BE49-F238E27FC236}">
                  <a16:creationId xmlns:a16="http://schemas.microsoft.com/office/drawing/2014/main" id="{BCB14873-B8ED-0AF5-6ED7-D04CFB0A3A48}"/>
                </a:ext>
              </a:extLst>
            </p:cNvPr>
            <p:cNvSpPr txBox="1"/>
            <p:nvPr/>
          </p:nvSpPr>
          <p:spPr>
            <a:xfrm>
              <a:off x="4033778" y="2141316"/>
              <a:ext cx="8183302" cy="4450450"/>
            </a:xfrm>
            <a:prstGeom prst="rect">
              <a:avLst/>
            </a:prstGeom>
            <a:noFill/>
          </p:spPr>
          <p:txBody>
            <a:bodyPr wrap="square" rtlCol="0">
              <a:spAutoFit/>
            </a:bodyPr>
            <a:lstStyle/>
            <a:p>
              <a:pPr>
                <a:buNone/>
              </a:pPr>
              <a:r>
                <a:rPr lang="en-US" sz="2000" b="1" dirty="0"/>
                <a:t>1️⃣ Python – Main Programming Language</a:t>
              </a:r>
            </a:p>
            <a:p>
              <a:pPr algn="just">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grpSp>
      <p:grpSp>
        <p:nvGrpSpPr>
          <p:cNvPr id="26" name="Group 25">
            <a:extLst>
              <a:ext uri="{FF2B5EF4-FFF2-40B4-BE49-F238E27FC236}">
                <a16:creationId xmlns:a16="http://schemas.microsoft.com/office/drawing/2014/main" id="{9F2B6FF1-7F73-9550-D089-092E06ADF82F}"/>
              </a:ext>
            </a:extLst>
          </p:cNvPr>
          <p:cNvGrpSpPr/>
          <p:nvPr/>
        </p:nvGrpSpPr>
        <p:grpSpPr>
          <a:xfrm>
            <a:off x="-605011" y="-41230"/>
            <a:ext cx="11574685" cy="6858000"/>
            <a:chOff x="-2" y="0"/>
            <a:chExt cx="13889622" cy="8229600"/>
          </a:xfrm>
          <a:effectLst>
            <a:outerShdw blurRad="50800" dist="76200" algn="l" rotWithShape="0">
              <a:prstClr val="black">
                <a:alpha val="40000"/>
              </a:prstClr>
            </a:outerShdw>
          </a:effectLst>
        </p:grpSpPr>
        <p:sp>
          <p:nvSpPr>
            <p:cNvPr id="27" name="Freeform: Shape 26">
              <a:extLst>
                <a:ext uri="{FF2B5EF4-FFF2-40B4-BE49-F238E27FC236}">
                  <a16:creationId xmlns:a16="http://schemas.microsoft.com/office/drawing/2014/main" id="{830DA8D2-811A-FF0E-6DE0-B303C8D67E04}"/>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4684745 h 8229600"/>
                <a:gd name="connsiteX3" fmla="*/ 13692689 w 13889622"/>
                <a:gd name="connsiteY3" fmla="*/ 4684745 h 8229600"/>
                <a:gd name="connsiteX4" fmla="*/ 13889622 w 13889622"/>
                <a:gd name="connsiteY4" fmla="*/ 4881678 h 8229600"/>
                <a:gd name="connsiteX5" fmla="*/ 13889622 w 13889622"/>
                <a:gd name="connsiteY5" fmla="*/ 5669388 h 8229600"/>
                <a:gd name="connsiteX6" fmla="*/ 13692689 w 13889622"/>
                <a:gd name="connsiteY6" fmla="*/ 5866321 h 8229600"/>
                <a:gd name="connsiteX7" fmla="*/ 13125691 w 13889622"/>
                <a:gd name="connsiteY7" fmla="*/ 5866321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4684745"/>
                  </a:lnTo>
                  <a:lnTo>
                    <a:pt x="13692689" y="4684745"/>
                  </a:lnTo>
                  <a:cubicBezTo>
                    <a:pt x="13801452" y="4684745"/>
                    <a:pt x="13889622" y="4772915"/>
                    <a:pt x="13889622" y="4881678"/>
                  </a:cubicBezTo>
                  <a:lnTo>
                    <a:pt x="13889622" y="5669388"/>
                  </a:lnTo>
                  <a:cubicBezTo>
                    <a:pt x="13889622" y="5778151"/>
                    <a:pt x="13801452" y="5866321"/>
                    <a:pt x="13692689" y="5866321"/>
                  </a:cubicBezTo>
                  <a:lnTo>
                    <a:pt x="13125691" y="5866321"/>
                  </a:lnTo>
                  <a:lnTo>
                    <a:pt x="13125691" y="8229600"/>
                  </a:lnTo>
                  <a:lnTo>
                    <a:pt x="0" y="8229600"/>
                  </a:lnTo>
                  <a:close/>
                </a:path>
              </a:pathLst>
            </a:custGeom>
            <a:solidFill>
              <a:srgbClr val="9751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28" name="TextBox 27">
              <a:extLst>
                <a:ext uri="{FF2B5EF4-FFF2-40B4-BE49-F238E27FC236}">
                  <a16:creationId xmlns:a16="http://schemas.microsoft.com/office/drawing/2014/main" id="{0483E882-3C9F-65E8-5F26-6FDB7BB5919A}"/>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02</a:t>
              </a:r>
            </a:p>
          </p:txBody>
        </p:sp>
        <p:sp>
          <p:nvSpPr>
            <p:cNvPr id="29" name="TextBox 28">
              <a:extLst>
                <a:ext uri="{FF2B5EF4-FFF2-40B4-BE49-F238E27FC236}">
                  <a16:creationId xmlns:a16="http://schemas.microsoft.com/office/drawing/2014/main" id="{6AB56219-E154-02A1-049B-E077712D64E9}"/>
                </a:ext>
              </a:extLst>
            </p:cNvPr>
            <p:cNvSpPr txBox="1"/>
            <p:nvPr/>
          </p:nvSpPr>
          <p:spPr>
            <a:xfrm>
              <a:off x="3935392" y="2056126"/>
              <a:ext cx="8183302" cy="5189113"/>
            </a:xfrm>
            <a:prstGeom prst="rect">
              <a:avLst/>
            </a:prstGeom>
            <a:noFill/>
          </p:spPr>
          <p:txBody>
            <a:bodyPr wrap="square" rtlCol="0">
              <a:spAutoFit/>
            </a:bodyPr>
            <a:lstStyle/>
            <a:p>
              <a:pPr>
                <a:buNone/>
              </a:pPr>
              <a:r>
                <a:rPr lang="en-US" sz="2000" b="1" dirty="0"/>
                <a:t>2️⃣ </a:t>
              </a:r>
              <a:r>
                <a:rPr lang="en-US" sz="2000" b="1" dirty="0" err="1"/>
                <a:t>PyAutoGUI</a:t>
              </a:r>
              <a:r>
                <a:rPr lang="en-US" sz="2000" b="1" dirty="0"/>
                <a:t> – Automates Mouse and Keyboard Interactions</a:t>
              </a:r>
            </a:p>
            <a:p>
              <a:pPr algn="just">
                <a:buNone/>
              </a:pPr>
              <a:r>
                <a:rPr lang="en-US" sz="2000" dirty="0" err="1">
                  <a:solidFill>
                    <a:srgbClr val="FFFF00"/>
                  </a:solidFill>
                </a:rPr>
                <a:t>PyAutoGUI</a:t>
              </a:r>
              <a:r>
                <a:rPr lang="en-US" sz="2000" dirty="0">
                  <a:solidFill>
                    <a:srgbClr val="FFFF00"/>
                  </a:solidFill>
                </a:rPr>
                <a:t> is a Python library that allows </a:t>
              </a:r>
              <a:r>
                <a:rPr lang="en-US" sz="2000" b="1" dirty="0">
                  <a:solidFill>
                    <a:srgbClr val="FFFF00"/>
                  </a:solidFill>
                </a:rPr>
                <a:t>GUI automation</a:t>
              </a:r>
              <a:r>
                <a:rPr lang="en-US" sz="2000" dirty="0">
                  <a:solidFill>
                    <a:srgbClr val="FFFF00"/>
                  </a:solidFill>
                </a:rPr>
                <a:t>, which means it can control the keyboard and mouse to interact with applications like WhatsApp Web.</a:t>
              </a:r>
            </a:p>
            <a:p>
              <a:pPr>
                <a:buNone/>
              </a:pPr>
              <a:r>
                <a:rPr lang="en-US" sz="2000" dirty="0"/>
                <a:t>✅ </a:t>
              </a:r>
              <a:r>
                <a:rPr lang="en-US" sz="2000" b="1" dirty="0"/>
                <a:t>How </a:t>
              </a:r>
              <a:r>
                <a:rPr lang="en-US" sz="2000" b="1" dirty="0" err="1"/>
                <a:t>PyAutoGUI</a:t>
              </a:r>
              <a:r>
                <a:rPr lang="en-US" sz="2000" b="1" dirty="0"/>
                <a:t> is used in this project?</a:t>
              </a:r>
              <a:endParaRPr lang="en-US" sz="2000" dirty="0"/>
            </a:p>
            <a:p>
              <a:pPr>
                <a:buFont typeface="Arial" panose="020B0604020202020204" pitchFamily="34" charset="0"/>
                <a:buChar char="•"/>
              </a:pPr>
              <a:r>
                <a:rPr lang="en-US" sz="2000" dirty="0">
                  <a:solidFill>
                    <a:srgbClr val="FFFF00"/>
                  </a:solidFill>
                </a:rPr>
                <a:t>Click on the </a:t>
              </a:r>
              <a:r>
                <a:rPr lang="en-US" sz="2000" b="1" dirty="0">
                  <a:solidFill>
                    <a:srgbClr val="FFFF00"/>
                  </a:solidFill>
                </a:rPr>
                <a:t>WhatsApp Web icon</a:t>
              </a:r>
              <a:r>
                <a:rPr lang="en-US" sz="2000" dirty="0">
                  <a:solidFill>
                    <a:srgbClr val="FFFF00"/>
                  </a:solidFill>
                </a:rPr>
                <a:t> to open the chat window</a:t>
              </a:r>
            </a:p>
            <a:p>
              <a:pPr>
                <a:buFont typeface="Arial" panose="020B0604020202020204" pitchFamily="34" charset="0"/>
                <a:buChar char="•"/>
              </a:pPr>
              <a:r>
                <a:rPr lang="en-US" sz="2000" dirty="0">
                  <a:solidFill>
                    <a:srgbClr val="FFFF00"/>
                  </a:solidFill>
                </a:rPr>
                <a:t>Move and </a:t>
              </a:r>
              <a:r>
                <a:rPr lang="en-US" sz="2000" b="1" dirty="0">
                  <a:solidFill>
                    <a:srgbClr val="FFFF00"/>
                  </a:solidFill>
                </a:rPr>
                <a:t>drag the cursor</a:t>
              </a:r>
              <a:r>
                <a:rPr lang="en-US" sz="2000" dirty="0">
                  <a:solidFill>
                    <a:srgbClr val="FFFF00"/>
                  </a:solidFill>
                </a:rPr>
                <a:t> to select chat messages</a:t>
              </a:r>
            </a:p>
            <a:p>
              <a:pPr>
                <a:buFont typeface="Arial" panose="020B0604020202020204" pitchFamily="34" charset="0"/>
                <a:buChar char="•"/>
              </a:pPr>
              <a:r>
                <a:rPr lang="en-US" sz="2000" dirty="0">
                  <a:solidFill>
                    <a:srgbClr val="FFFF00"/>
                  </a:solidFill>
                </a:rPr>
                <a:t>Copy and </a:t>
              </a:r>
              <a:r>
                <a:rPr lang="en-US" sz="2000" b="1" dirty="0">
                  <a:solidFill>
                    <a:srgbClr val="FFFF00"/>
                  </a:solidFill>
                </a:rPr>
                <a:t>paste text messages</a:t>
              </a:r>
              <a:r>
                <a:rPr lang="en-US" sz="2000" dirty="0">
                  <a:solidFill>
                    <a:srgbClr val="FFFF00"/>
                  </a:solidFill>
                </a:rPr>
                <a:t> for processing</a:t>
              </a:r>
            </a:p>
            <a:p>
              <a:pPr>
                <a:buFont typeface="Arial" panose="020B0604020202020204" pitchFamily="34" charset="0"/>
                <a:buChar char="•"/>
              </a:pPr>
              <a:r>
                <a:rPr lang="en-US" sz="2000" dirty="0">
                  <a:solidFill>
                    <a:srgbClr val="FFFF00"/>
                  </a:solidFill>
                </a:rPr>
                <a:t>Press </a:t>
              </a:r>
              <a:r>
                <a:rPr lang="en-US" sz="2000" b="1" dirty="0">
                  <a:solidFill>
                    <a:srgbClr val="FFFF00"/>
                  </a:solidFill>
                </a:rPr>
                <a:t>Enter key</a:t>
              </a:r>
              <a:r>
                <a:rPr lang="en-US" sz="2000" dirty="0">
                  <a:solidFill>
                    <a:srgbClr val="FFFF00"/>
                  </a:solidFill>
                </a:rPr>
                <a:t> to send AI-generated replies</a:t>
              </a:r>
            </a:p>
            <a:p>
              <a:pPr>
                <a:buNone/>
              </a:pPr>
              <a:r>
                <a:rPr lang="en-US" sz="2000" dirty="0"/>
                <a:t>✅ </a:t>
              </a:r>
              <a:r>
                <a:rPr lang="en-US" sz="2000" b="1" dirty="0"/>
                <a:t>Why </a:t>
              </a:r>
              <a:r>
                <a:rPr lang="en-US" sz="2000" b="1" dirty="0" err="1"/>
                <a:t>PyAutoGUI</a:t>
              </a:r>
              <a:r>
                <a:rPr lang="en-US" sz="2000" b="1" dirty="0"/>
                <a:t>?</a:t>
              </a:r>
              <a:endParaRPr lang="en-US" sz="2000" dirty="0"/>
            </a:p>
            <a:p>
              <a:pPr>
                <a:buFont typeface="Arial" panose="020B0604020202020204" pitchFamily="34" charset="0"/>
                <a:buChar char="•"/>
              </a:pPr>
              <a:r>
                <a:rPr lang="en-US" sz="2000" dirty="0">
                  <a:solidFill>
                    <a:srgbClr val="FFFF00"/>
                  </a:solidFill>
                </a:rPr>
                <a:t>Provides direct control over screen interactions</a:t>
              </a:r>
            </a:p>
            <a:p>
              <a:pPr>
                <a:buFont typeface="Arial" panose="020B0604020202020204" pitchFamily="34" charset="0"/>
                <a:buChar char="•"/>
              </a:pPr>
              <a:r>
                <a:rPr lang="en-US" sz="2000" dirty="0">
                  <a:solidFill>
                    <a:srgbClr val="FFFF00"/>
                  </a:solidFill>
                </a:rPr>
                <a:t>Can be used for automating UI tasks without API limitations</a:t>
              </a:r>
            </a:p>
            <a:p>
              <a:pPr>
                <a:buFont typeface="Arial" panose="020B0604020202020204" pitchFamily="34" charset="0"/>
                <a:buChar char="•"/>
              </a:pPr>
              <a:r>
                <a:rPr lang="en-US" sz="2000" dirty="0">
                  <a:solidFill>
                    <a:srgbClr val="FFFF00"/>
                  </a:solidFill>
                </a:rPr>
                <a:t>Works on multiple operating systems</a:t>
              </a:r>
            </a:p>
            <a:p>
              <a:endParaRPr lang="en-IN" sz="1500" dirty="0"/>
            </a:p>
          </p:txBody>
        </p:sp>
        <p:pic>
          <p:nvPicPr>
            <p:cNvPr id="30" name="Image 2" descr="preencoded.png">
              <a:extLst>
                <a:ext uri="{FF2B5EF4-FFF2-40B4-BE49-F238E27FC236}">
                  <a16:creationId xmlns:a16="http://schemas.microsoft.com/office/drawing/2014/main" id="{A2F2C8AE-31C3-2D75-F951-B1F647C14981}"/>
                </a:ext>
              </a:extLst>
            </p:cNvPr>
            <p:cNvPicPr>
              <a:picLocks noChangeAspect="1"/>
            </p:cNvPicPr>
            <p:nvPr/>
          </p:nvPicPr>
          <p:blipFill>
            <a:blip r:embed="rId3">
              <a:biLevel thresh="50000"/>
            </a:blip>
            <a:stretch>
              <a:fillRect/>
            </a:stretch>
          </p:blipFill>
          <p:spPr>
            <a:xfrm>
              <a:off x="6944809" y="199502"/>
              <a:ext cx="1533462" cy="1533462"/>
            </a:xfrm>
            <a:prstGeom prst="rect">
              <a:avLst/>
            </a:prstGeom>
          </p:spPr>
        </p:pic>
      </p:grpSp>
      <p:grpSp>
        <p:nvGrpSpPr>
          <p:cNvPr id="31" name="Group 30">
            <a:extLst>
              <a:ext uri="{FF2B5EF4-FFF2-40B4-BE49-F238E27FC236}">
                <a16:creationId xmlns:a16="http://schemas.microsoft.com/office/drawing/2014/main" id="{9ED304D6-E7A4-AAFC-517B-DEE3F3133661}"/>
              </a:ext>
            </a:extLst>
          </p:cNvPr>
          <p:cNvGrpSpPr/>
          <p:nvPr/>
        </p:nvGrpSpPr>
        <p:grpSpPr>
          <a:xfrm>
            <a:off x="-1461611" y="0"/>
            <a:ext cx="11574685" cy="6858000"/>
            <a:chOff x="0" y="0"/>
            <a:chExt cx="13889622" cy="8229600"/>
          </a:xfrm>
          <a:effectLst>
            <a:outerShdw blurRad="50800" dist="76200" algn="l" rotWithShape="0">
              <a:prstClr val="black">
                <a:alpha val="40000"/>
              </a:prstClr>
            </a:outerShdw>
          </a:effectLst>
        </p:grpSpPr>
        <p:sp>
          <p:nvSpPr>
            <p:cNvPr id="32" name="Freeform: Shape 31">
              <a:extLst>
                <a:ext uri="{FF2B5EF4-FFF2-40B4-BE49-F238E27FC236}">
                  <a16:creationId xmlns:a16="http://schemas.microsoft.com/office/drawing/2014/main" id="{551266AF-7A16-92F6-B93F-18CAED592EC3}"/>
                </a:ext>
              </a:extLst>
            </p:cNvPr>
            <p:cNvSpPr/>
            <p:nvPr/>
          </p:nvSpPr>
          <p:spPr>
            <a:xfrm>
              <a:off x="0"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2888706 h 8229600"/>
                <a:gd name="connsiteX3" fmla="*/ 13692689 w 13889622"/>
                <a:gd name="connsiteY3" fmla="*/ 2888706 h 8229600"/>
                <a:gd name="connsiteX4" fmla="*/ 13889622 w 13889622"/>
                <a:gd name="connsiteY4" fmla="*/ 3085639 h 8229600"/>
                <a:gd name="connsiteX5" fmla="*/ 13889622 w 13889622"/>
                <a:gd name="connsiteY5" fmla="*/ 3873349 h 8229600"/>
                <a:gd name="connsiteX6" fmla="*/ 13692689 w 13889622"/>
                <a:gd name="connsiteY6" fmla="*/ 4070282 h 8229600"/>
                <a:gd name="connsiteX7" fmla="*/ 13125691 w 13889622"/>
                <a:gd name="connsiteY7" fmla="*/ 4070282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2888706"/>
                  </a:lnTo>
                  <a:lnTo>
                    <a:pt x="13692689" y="2888706"/>
                  </a:lnTo>
                  <a:cubicBezTo>
                    <a:pt x="13801452" y="2888706"/>
                    <a:pt x="13889622" y="2976876"/>
                    <a:pt x="13889622" y="3085639"/>
                  </a:cubicBezTo>
                  <a:lnTo>
                    <a:pt x="13889622" y="3873349"/>
                  </a:lnTo>
                  <a:cubicBezTo>
                    <a:pt x="13889622" y="3982112"/>
                    <a:pt x="13801452" y="4070282"/>
                    <a:pt x="13692689" y="4070282"/>
                  </a:cubicBezTo>
                  <a:lnTo>
                    <a:pt x="13125691" y="4070282"/>
                  </a:lnTo>
                  <a:lnTo>
                    <a:pt x="13125691" y="8229600"/>
                  </a:lnTo>
                  <a:lnTo>
                    <a:pt x="0" y="8229600"/>
                  </a:lnTo>
                  <a:close/>
                </a:path>
              </a:pathLst>
            </a:custGeom>
            <a:solidFill>
              <a:srgbClr val="9966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3" name="TextBox 32">
              <a:extLst>
                <a:ext uri="{FF2B5EF4-FFF2-40B4-BE49-F238E27FC236}">
                  <a16:creationId xmlns:a16="http://schemas.microsoft.com/office/drawing/2014/main" id="{8592F38F-D9F5-082C-BA9D-C3AD09F7EEEA}"/>
                </a:ext>
              </a:extLst>
            </p:cNvPr>
            <p:cNvSpPr txBox="1"/>
            <p:nvPr/>
          </p:nvSpPr>
          <p:spPr>
            <a:xfrm>
              <a:off x="7891042" y="294673"/>
              <a:ext cx="2905246" cy="1464940"/>
            </a:xfrm>
            <a:prstGeom prst="rect">
              <a:avLst/>
            </a:prstGeom>
            <a:noFill/>
          </p:spPr>
          <p:txBody>
            <a:bodyPr wrap="square" rtlCol="0">
              <a:spAutoFit/>
            </a:bodyPr>
            <a:lstStyle/>
            <a:p>
              <a:r>
                <a:rPr lang="en-IN" sz="7333" dirty="0">
                  <a:latin typeface="Century" panose="02040604050505020304" pitchFamily="18" charset="0"/>
                </a:rPr>
                <a:t>03</a:t>
              </a:r>
            </a:p>
          </p:txBody>
        </p:sp>
        <p:sp>
          <p:nvSpPr>
            <p:cNvPr id="34" name="TextBox 33">
              <a:extLst>
                <a:ext uri="{FF2B5EF4-FFF2-40B4-BE49-F238E27FC236}">
                  <a16:creationId xmlns:a16="http://schemas.microsoft.com/office/drawing/2014/main" id="{0D07DED7-E2DC-5343-F216-A1170F983708}"/>
                </a:ext>
              </a:extLst>
            </p:cNvPr>
            <p:cNvSpPr txBox="1"/>
            <p:nvPr/>
          </p:nvSpPr>
          <p:spPr>
            <a:xfrm>
              <a:off x="3611302" y="2141316"/>
              <a:ext cx="8183302" cy="5189113"/>
            </a:xfrm>
            <a:prstGeom prst="rect">
              <a:avLst/>
            </a:prstGeom>
            <a:noFill/>
          </p:spPr>
          <p:txBody>
            <a:bodyPr wrap="square" rtlCol="0">
              <a:spAutoFit/>
            </a:bodyPr>
            <a:lstStyle/>
            <a:p>
              <a:pPr>
                <a:buNone/>
              </a:pPr>
              <a:r>
                <a:rPr lang="en-US" sz="2000" b="1" dirty="0"/>
                <a:t>3️⃣ </a:t>
              </a:r>
              <a:r>
                <a:rPr lang="en-US" sz="2000" b="1" dirty="0" err="1"/>
                <a:t>Pyperclip</a:t>
              </a:r>
              <a:r>
                <a:rPr lang="en-US" sz="2000" b="1" dirty="0"/>
                <a:t> – Clipboard Operations (Copy-Paste Messages)</a:t>
              </a:r>
            </a:p>
            <a:p>
              <a:pPr algn="just">
                <a:buNone/>
              </a:pPr>
              <a:r>
                <a:rPr lang="en-US" sz="2000" dirty="0" err="1">
                  <a:solidFill>
                    <a:srgbClr val="FFFF00"/>
                  </a:solidFill>
                </a:rPr>
                <a:t>Pyperclip</a:t>
              </a:r>
              <a:r>
                <a:rPr lang="en-US" sz="2000" dirty="0">
                  <a:solidFill>
                    <a:srgbClr val="FFFF00"/>
                  </a:solidFill>
                </a:rPr>
                <a:t> is a Python library that enables </a:t>
              </a:r>
              <a:r>
                <a:rPr lang="en-US" sz="2000" b="1" dirty="0">
                  <a:solidFill>
                    <a:srgbClr val="FFFF00"/>
                  </a:solidFill>
                </a:rPr>
                <a:t>clipboard interactions</a:t>
              </a:r>
              <a:r>
                <a:rPr lang="en-US" sz="2000" dirty="0">
                  <a:solidFill>
                    <a:srgbClr val="FFFF00"/>
                  </a:solidFill>
                </a:rPr>
                <a:t>. It is used to </a:t>
              </a:r>
              <a:r>
                <a:rPr lang="en-US" sz="2000" b="1" dirty="0">
                  <a:solidFill>
                    <a:srgbClr val="FFFF00"/>
                  </a:solidFill>
                </a:rPr>
                <a:t>copy</a:t>
              </a:r>
              <a:r>
                <a:rPr lang="en-US" sz="2000" dirty="0">
                  <a:solidFill>
                    <a:srgbClr val="FFFF00"/>
                  </a:solidFill>
                </a:rPr>
                <a:t> the chat history from WhatsApp Web and </a:t>
              </a:r>
              <a:r>
                <a:rPr lang="en-US" sz="2000" b="1" dirty="0">
                  <a:solidFill>
                    <a:srgbClr val="FFFF00"/>
                  </a:solidFill>
                </a:rPr>
                <a:t>paste</a:t>
              </a:r>
              <a:r>
                <a:rPr lang="en-US" sz="2000" dirty="0">
                  <a:solidFill>
                    <a:srgbClr val="FFFF00"/>
                  </a:solidFill>
                </a:rPr>
                <a:t> the AI-generated response into the </a:t>
              </a:r>
              <a:r>
                <a:rPr lang="en-US" sz="2000" dirty="0" err="1">
                  <a:solidFill>
                    <a:srgbClr val="FFFF00"/>
                  </a:solidFill>
                </a:rPr>
                <a:t>chatbox</a:t>
              </a:r>
              <a:r>
                <a:rPr lang="en-US" sz="2000" dirty="0"/>
                <a:t>.</a:t>
              </a:r>
            </a:p>
            <a:p>
              <a:pPr>
                <a:buNone/>
              </a:pPr>
              <a:r>
                <a:rPr lang="en-US" sz="2000" dirty="0"/>
                <a:t>✅ </a:t>
              </a:r>
              <a:r>
                <a:rPr lang="en-US" sz="2000" b="1" dirty="0"/>
                <a:t>How </a:t>
              </a:r>
              <a:r>
                <a:rPr lang="en-US" sz="2000" b="1" dirty="0" err="1"/>
                <a:t>Pyperclip</a:t>
              </a:r>
              <a:r>
                <a:rPr lang="en-US" sz="2000" b="1" dirty="0"/>
                <a:t> is used in this project?</a:t>
              </a:r>
              <a:endParaRPr lang="en-US" sz="2000" dirty="0"/>
            </a:p>
            <a:p>
              <a:pPr>
                <a:buFont typeface="Arial" panose="020B0604020202020204" pitchFamily="34" charset="0"/>
                <a:buChar char="•"/>
              </a:pPr>
              <a:r>
                <a:rPr lang="en-US" sz="2000" b="1" dirty="0">
                  <a:solidFill>
                    <a:srgbClr val="FFFF00"/>
                  </a:solidFill>
                </a:rPr>
                <a:t>Copies chat history</a:t>
              </a:r>
              <a:r>
                <a:rPr lang="en-US" sz="2000" dirty="0">
                  <a:solidFill>
                    <a:srgbClr val="FFFF00"/>
                  </a:solidFill>
                </a:rPr>
                <a:t> from WhatsApp Web after selecting messages</a:t>
              </a:r>
            </a:p>
            <a:p>
              <a:pPr>
                <a:buFont typeface="Arial" panose="020B0604020202020204" pitchFamily="34" charset="0"/>
                <a:buChar char="•"/>
              </a:pPr>
              <a:r>
                <a:rPr lang="en-US" sz="2000" b="1" dirty="0">
                  <a:solidFill>
                    <a:srgbClr val="FFFF00"/>
                  </a:solidFill>
                </a:rPr>
                <a:t>Stores the copied text</a:t>
              </a:r>
              <a:r>
                <a:rPr lang="en-US" sz="2000" dirty="0">
                  <a:solidFill>
                    <a:srgbClr val="FFFF00"/>
                  </a:solidFill>
                </a:rPr>
                <a:t> in Python for AI processing</a:t>
              </a:r>
            </a:p>
            <a:p>
              <a:pPr>
                <a:buFont typeface="Arial" panose="020B0604020202020204" pitchFamily="34" charset="0"/>
                <a:buChar char="•"/>
              </a:pPr>
              <a:r>
                <a:rPr lang="en-US" sz="2000" b="1" dirty="0">
                  <a:solidFill>
                    <a:srgbClr val="FFFF00"/>
                  </a:solidFill>
                </a:rPr>
                <a:t>Pastes the AI-generated reply</a:t>
              </a:r>
              <a:r>
                <a:rPr lang="en-US" sz="2000" dirty="0">
                  <a:solidFill>
                    <a:srgbClr val="FFFF00"/>
                  </a:solidFill>
                </a:rPr>
                <a:t> into the WhatsApp </a:t>
              </a:r>
              <a:r>
                <a:rPr lang="en-US" sz="2000" dirty="0" err="1">
                  <a:solidFill>
                    <a:srgbClr val="FFFF00"/>
                  </a:solidFill>
                </a:rPr>
                <a:t>chatbox</a:t>
              </a:r>
              <a:endParaRPr lang="en-US" sz="2000" dirty="0">
                <a:solidFill>
                  <a:srgbClr val="FFFF00"/>
                </a:solidFill>
              </a:endParaRPr>
            </a:p>
            <a:p>
              <a:pPr>
                <a:buNone/>
              </a:pPr>
              <a:r>
                <a:rPr lang="en-US" sz="2000" dirty="0">
                  <a:solidFill>
                    <a:srgbClr val="FFFF00"/>
                  </a:solidFill>
                </a:rPr>
                <a:t>✅ </a:t>
              </a:r>
              <a:r>
                <a:rPr lang="en-US" sz="2000" b="1" dirty="0"/>
                <a:t>Why </a:t>
              </a:r>
              <a:r>
                <a:rPr lang="en-US" sz="2000" b="1" dirty="0" err="1"/>
                <a:t>Pyperclip</a:t>
              </a:r>
              <a:r>
                <a:rPr lang="en-US" sz="2000" b="1" dirty="0"/>
                <a:t>?</a:t>
              </a:r>
              <a:endParaRPr lang="en-US" sz="2000" dirty="0"/>
            </a:p>
            <a:p>
              <a:pPr>
                <a:buFont typeface="Arial" panose="020B0604020202020204" pitchFamily="34" charset="0"/>
                <a:buChar char="•"/>
              </a:pPr>
              <a:r>
                <a:rPr lang="en-US" sz="2000" dirty="0">
                  <a:solidFill>
                    <a:srgbClr val="FFFF00"/>
                  </a:solidFill>
                </a:rPr>
                <a:t>Allows seamless copy-paste operations</a:t>
              </a:r>
            </a:p>
            <a:p>
              <a:pPr>
                <a:buFont typeface="Arial" panose="020B0604020202020204" pitchFamily="34" charset="0"/>
                <a:buChar char="•"/>
              </a:pPr>
              <a:r>
                <a:rPr lang="en-US" sz="2000" dirty="0">
                  <a:solidFill>
                    <a:srgbClr val="FFFF00"/>
                  </a:solidFill>
                </a:rPr>
                <a:t>Works across different platforms (Windows, macOS, Linux)</a:t>
              </a:r>
            </a:p>
            <a:p>
              <a:pPr>
                <a:buFont typeface="Arial" panose="020B0604020202020204" pitchFamily="34" charset="0"/>
                <a:buChar char="•"/>
              </a:pPr>
              <a:r>
                <a:rPr lang="en-US" sz="2000" dirty="0">
                  <a:solidFill>
                    <a:srgbClr val="FFFF00"/>
                  </a:solidFill>
                </a:rPr>
                <a:t>No need for additional dependencies</a:t>
              </a:r>
            </a:p>
            <a:p>
              <a:endParaRPr lang="en-IN" sz="1500" dirty="0"/>
            </a:p>
          </p:txBody>
        </p:sp>
        <p:pic>
          <p:nvPicPr>
            <p:cNvPr id="35" name="Image 3" descr="preencoded.png">
              <a:extLst>
                <a:ext uri="{FF2B5EF4-FFF2-40B4-BE49-F238E27FC236}">
                  <a16:creationId xmlns:a16="http://schemas.microsoft.com/office/drawing/2014/main" id="{FA1E4232-D8A6-5D5B-8C74-6C113E405D33}"/>
                </a:ext>
              </a:extLst>
            </p:cNvPr>
            <p:cNvPicPr>
              <a:picLocks noChangeAspect="1"/>
            </p:cNvPicPr>
            <p:nvPr/>
          </p:nvPicPr>
          <p:blipFill>
            <a:blip r:embed="rId4">
              <a:biLevel thresh="50000"/>
            </a:blip>
            <a:stretch>
              <a:fillRect/>
            </a:stretch>
          </p:blipFill>
          <p:spPr>
            <a:xfrm>
              <a:off x="6186668" y="224939"/>
              <a:ext cx="1516284" cy="1516284"/>
            </a:xfrm>
            <a:prstGeom prst="rect">
              <a:avLst/>
            </a:prstGeom>
          </p:spPr>
        </p:pic>
      </p:grpSp>
      <p:grpSp>
        <p:nvGrpSpPr>
          <p:cNvPr id="36" name="Group 35">
            <a:extLst>
              <a:ext uri="{FF2B5EF4-FFF2-40B4-BE49-F238E27FC236}">
                <a16:creationId xmlns:a16="http://schemas.microsoft.com/office/drawing/2014/main" id="{46ED7660-7955-71F4-1683-99C1083B2F11}"/>
              </a:ext>
            </a:extLst>
          </p:cNvPr>
          <p:cNvGrpSpPr/>
          <p:nvPr/>
        </p:nvGrpSpPr>
        <p:grpSpPr>
          <a:xfrm>
            <a:off x="-9877868" y="20615"/>
            <a:ext cx="11613266" cy="6858000"/>
            <a:chOff x="-1" y="0"/>
            <a:chExt cx="13935919" cy="8229600"/>
          </a:xfrm>
          <a:effectLst>
            <a:outerShdw blurRad="50800" dist="76200" algn="l" rotWithShape="0">
              <a:prstClr val="black">
                <a:alpha val="40000"/>
              </a:prstClr>
            </a:outerShdw>
          </a:effectLst>
        </p:grpSpPr>
        <p:sp>
          <p:nvSpPr>
            <p:cNvPr id="37" name="Freeform: Shape 36">
              <a:extLst>
                <a:ext uri="{FF2B5EF4-FFF2-40B4-BE49-F238E27FC236}">
                  <a16:creationId xmlns:a16="http://schemas.microsoft.com/office/drawing/2014/main" id="{AE7E278A-9A72-A0F2-85EC-D4659647FD8C}"/>
                </a:ext>
              </a:extLst>
            </p:cNvPr>
            <p:cNvSpPr/>
            <p:nvPr/>
          </p:nvSpPr>
          <p:spPr>
            <a:xfrm>
              <a:off x="-1" y="0"/>
              <a:ext cx="13935919" cy="8229600"/>
            </a:xfrm>
            <a:custGeom>
              <a:avLst/>
              <a:gdLst>
                <a:gd name="connsiteX0" fmla="*/ 0 w 13935919"/>
                <a:gd name="connsiteY0" fmla="*/ 0 h 8229600"/>
                <a:gd name="connsiteX1" fmla="*/ 13125691 w 13935919"/>
                <a:gd name="connsiteY1" fmla="*/ 0 h 8229600"/>
                <a:gd name="connsiteX2" fmla="*/ 13125691 w 13935919"/>
                <a:gd name="connsiteY2" fmla="*/ 1118912 h 8229600"/>
                <a:gd name="connsiteX3" fmla="*/ 13738986 w 13935919"/>
                <a:gd name="connsiteY3" fmla="*/ 1118912 h 8229600"/>
                <a:gd name="connsiteX4" fmla="*/ 13935919 w 13935919"/>
                <a:gd name="connsiteY4" fmla="*/ 1315845 h 8229600"/>
                <a:gd name="connsiteX5" fmla="*/ 13935919 w 13935919"/>
                <a:gd name="connsiteY5" fmla="*/ 2103555 h 8229600"/>
                <a:gd name="connsiteX6" fmla="*/ 13738986 w 13935919"/>
                <a:gd name="connsiteY6" fmla="*/ 2300488 h 8229600"/>
                <a:gd name="connsiteX7" fmla="*/ 13125691 w 13935919"/>
                <a:gd name="connsiteY7" fmla="*/ 2300488 h 8229600"/>
                <a:gd name="connsiteX8" fmla="*/ 13125691 w 13935919"/>
                <a:gd name="connsiteY8" fmla="*/ 8229600 h 8229600"/>
                <a:gd name="connsiteX9" fmla="*/ 0 w 13935919"/>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5919" h="8229600">
                  <a:moveTo>
                    <a:pt x="0" y="0"/>
                  </a:moveTo>
                  <a:lnTo>
                    <a:pt x="13125691" y="0"/>
                  </a:lnTo>
                  <a:lnTo>
                    <a:pt x="13125691" y="1118912"/>
                  </a:lnTo>
                  <a:lnTo>
                    <a:pt x="13738986" y="1118912"/>
                  </a:lnTo>
                  <a:cubicBezTo>
                    <a:pt x="13847749" y="1118912"/>
                    <a:pt x="13935919" y="1207082"/>
                    <a:pt x="13935919" y="1315845"/>
                  </a:cubicBezTo>
                  <a:lnTo>
                    <a:pt x="13935919" y="2103555"/>
                  </a:lnTo>
                  <a:cubicBezTo>
                    <a:pt x="13935919" y="2212318"/>
                    <a:pt x="13847749" y="2300488"/>
                    <a:pt x="13738986" y="2300488"/>
                  </a:cubicBezTo>
                  <a:lnTo>
                    <a:pt x="13125691" y="2300488"/>
                  </a:lnTo>
                  <a:lnTo>
                    <a:pt x="13125691" y="8229600"/>
                  </a:lnTo>
                  <a:lnTo>
                    <a:pt x="0" y="8229600"/>
                  </a:lnTo>
                  <a:close/>
                </a:path>
              </a:pathLst>
            </a:custGeom>
            <a:solidFill>
              <a:srgbClr val="99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8" name="TextBox 37">
              <a:extLst>
                <a:ext uri="{FF2B5EF4-FFF2-40B4-BE49-F238E27FC236}">
                  <a16:creationId xmlns:a16="http://schemas.microsoft.com/office/drawing/2014/main" id="{55DAD05E-64B1-2CA9-AAB7-6B5CB74257AC}"/>
                </a:ext>
              </a:extLst>
            </p:cNvPr>
            <p:cNvSpPr txBox="1"/>
            <p:nvPr/>
          </p:nvSpPr>
          <p:spPr>
            <a:xfrm>
              <a:off x="7779110" y="419725"/>
              <a:ext cx="2905246" cy="1464940"/>
            </a:xfrm>
            <a:prstGeom prst="rect">
              <a:avLst/>
            </a:prstGeom>
            <a:noFill/>
          </p:spPr>
          <p:txBody>
            <a:bodyPr wrap="square" rtlCol="0">
              <a:spAutoFit/>
            </a:bodyPr>
            <a:lstStyle/>
            <a:p>
              <a:r>
                <a:rPr lang="en-IN" sz="7333" dirty="0">
                  <a:latin typeface="Century" panose="02040604050505020304" pitchFamily="18" charset="0"/>
                </a:rPr>
                <a:t>04</a:t>
              </a:r>
            </a:p>
          </p:txBody>
        </p:sp>
        <p:sp>
          <p:nvSpPr>
            <p:cNvPr id="39" name="TextBox 38">
              <a:extLst>
                <a:ext uri="{FF2B5EF4-FFF2-40B4-BE49-F238E27FC236}">
                  <a16:creationId xmlns:a16="http://schemas.microsoft.com/office/drawing/2014/main" id="{9F2E21BB-3F23-CCEF-73BC-5C5B29985707}"/>
                </a:ext>
              </a:extLst>
            </p:cNvPr>
            <p:cNvSpPr txBox="1"/>
            <p:nvPr/>
          </p:nvSpPr>
          <p:spPr>
            <a:xfrm>
              <a:off x="3819646" y="2286000"/>
              <a:ext cx="8183301" cy="4450450"/>
            </a:xfrm>
            <a:prstGeom prst="rect">
              <a:avLst/>
            </a:prstGeom>
            <a:noFill/>
          </p:spPr>
          <p:txBody>
            <a:bodyPr wrap="square" rtlCol="0">
              <a:spAutoFit/>
            </a:bodyPr>
            <a:lstStyle/>
            <a:p>
              <a:pPr>
                <a:buNone/>
              </a:pPr>
              <a:r>
                <a:rPr lang="en-US" sz="2000" b="1" dirty="0"/>
                <a:t>1️⃣ Python – Main Programming Language</a:t>
              </a:r>
            </a:p>
            <a:p>
              <a:pPr>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pic>
          <p:nvPicPr>
            <p:cNvPr id="40" name="Image 4" descr="preencoded.png">
              <a:extLst>
                <a:ext uri="{FF2B5EF4-FFF2-40B4-BE49-F238E27FC236}">
                  <a16:creationId xmlns:a16="http://schemas.microsoft.com/office/drawing/2014/main" id="{9084E71F-5C47-59F0-1163-3CBE321EC063}"/>
                </a:ext>
              </a:extLst>
            </p:cNvPr>
            <p:cNvPicPr>
              <a:picLocks noChangeAspect="1"/>
            </p:cNvPicPr>
            <p:nvPr/>
          </p:nvPicPr>
          <p:blipFill>
            <a:blip r:embed="rId5">
              <a:biLevel thresh="50000"/>
            </a:blip>
            <a:stretch>
              <a:fillRect/>
            </a:stretch>
          </p:blipFill>
          <p:spPr>
            <a:xfrm>
              <a:off x="5927163" y="395971"/>
              <a:ext cx="1505633" cy="1505633"/>
            </a:xfrm>
            <a:prstGeom prst="rect">
              <a:avLst/>
            </a:prstGeom>
          </p:spPr>
        </p:pic>
      </p:grpSp>
      <p:sp>
        <p:nvSpPr>
          <p:cNvPr id="47" name="Text 0">
            <a:extLst>
              <a:ext uri="{FF2B5EF4-FFF2-40B4-BE49-F238E27FC236}">
                <a16:creationId xmlns:a16="http://schemas.microsoft.com/office/drawing/2014/main" id="{0BD1B3A7-05B5-1804-D4A8-48BE90FA6C6C}"/>
              </a:ext>
            </a:extLst>
          </p:cNvPr>
          <p:cNvSpPr/>
          <p:nvPr/>
        </p:nvSpPr>
        <p:spPr>
          <a:xfrm>
            <a:off x="12682874" y="2688339"/>
            <a:ext cx="7323401" cy="2400299"/>
          </a:xfrm>
          <a:prstGeom prst="rect">
            <a:avLst/>
          </a:prstGeom>
          <a:noFill/>
          <a:ln/>
        </p:spPr>
        <p:txBody>
          <a:bodyPr wrap="none" lIns="0" tIns="0" rIns="0" bIns="0" rtlCol="0" anchor="t"/>
          <a:lstStyle/>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Technologies</a:t>
            </a:r>
          </a:p>
          <a:p>
            <a:pPr>
              <a:lnSpc>
                <a:spcPts val="4875"/>
              </a:lnSpc>
            </a:pPr>
            <a:endParaRPr lang="en-US" sz="7333" b="1" kern="0" spc="-78" dirty="0">
              <a:solidFill>
                <a:srgbClr val="FF8AAF"/>
              </a:solidFill>
              <a:latin typeface="Gabriola" panose="04040605051002020D02" pitchFamily="82" charset="0"/>
              <a:ea typeface="Petrona Bold" pitchFamily="34" charset="-122"/>
              <a:cs typeface="Petrona Bold" pitchFamily="34" charset="-120"/>
            </a:endParaRPr>
          </a:p>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      Used</a:t>
            </a:r>
            <a:endParaRPr lang="en-US" sz="7333" dirty="0">
              <a:latin typeface="Gabriola" panose="04040605051002020D02" pitchFamily="82" charset="0"/>
            </a:endParaRPr>
          </a:p>
        </p:txBody>
      </p:sp>
    </p:spTree>
    <p:extLst>
      <p:ext uri="{BB962C8B-B14F-4D97-AF65-F5344CB8AC3E}">
        <p14:creationId xmlns:p14="http://schemas.microsoft.com/office/powerpoint/2010/main" val="86000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10CFA-D2F7-0D4C-34B4-D005DFD2412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57BC9-ACB9-FC74-F7A9-19ABF13FBBD1}"/>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0" name="TextBox 19">
            <a:extLst>
              <a:ext uri="{FF2B5EF4-FFF2-40B4-BE49-F238E27FC236}">
                <a16:creationId xmlns:a16="http://schemas.microsoft.com/office/drawing/2014/main" id="{CA1C2C00-CA29-B0F2-2464-809BF7EA8B21}"/>
              </a:ext>
            </a:extLst>
          </p:cNvPr>
          <p:cNvSpPr txBox="1"/>
          <p:nvPr/>
        </p:nvSpPr>
        <p:spPr>
          <a:xfrm>
            <a:off x="10928431" y="5227899"/>
            <a:ext cx="1051367" cy="1118127"/>
          </a:xfrm>
          <a:prstGeom prst="rect">
            <a:avLst/>
          </a:prstGeom>
          <a:noFill/>
        </p:spPr>
        <p:txBody>
          <a:bodyPr wrap="square" rtlCol="0">
            <a:spAutoFit/>
          </a:bodyPr>
          <a:lstStyle/>
          <a:p>
            <a:r>
              <a:rPr lang="en-IN" sz="6666" dirty="0"/>
              <a:t>1</a:t>
            </a:r>
          </a:p>
        </p:txBody>
      </p:sp>
      <p:grpSp>
        <p:nvGrpSpPr>
          <p:cNvPr id="25" name="Group 24">
            <a:extLst>
              <a:ext uri="{FF2B5EF4-FFF2-40B4-BE49-F238E27FC236}">
                <a16:creationId xmlns:a16="http://schemas.microsoft.com/office/drawing/2014/main" id="{6017118C-22A1-9897-5FE2-322E395AF093}"/>
              </a:ext>
            </a:extLst>
          </p:cNvPr>
          <p:cNvGrpSpPr/>
          <p:nvPr/>
        </p:nvGrpSpPr>
        <p:grpSpPr>
          <a:xfrm>
            <a:off x="251589" y="-20615"/>
            <a:ext cx="11574685" cy="6858000"/>
            <a:chOff x="-2" y="0"/>
            <a:chExt cx="13889622" cy="8229600"/>
          </a:xfrm>
          <a:effectLst>
            <a:outerShdw blurRad="50800" dist="76200" algn="l" rotWithShape="0">
              <a:prstClr val="black">
                <a:alpha val="40000"/>
              </a:prstClr>
            </a:outerShdw>
          </a:effectLst>
        </p:grpSpPr>
        <p:sp>
          <p:nvSpPr>
            <p:cNvPr id="19" name="Freeform: Shape 18">
              <a:extLst>
                <a:ext uri="{FF2B5EF4-FFF2-40B4-BE49-F238E27FC236}">
                  <a16:creationId xmlns:a16="http://schemas.microsoft.com/office/drawing/2014/main" id="{F43192D4-0214-7F87-9C9D-07CFE7905D55}"/>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6386338 h 8229600"/>
                <a:gd name="connsiteX3" fmla="*/ 13692689 w 13889622"/>
                <a:gd name="connsiteY3" fmla="*/ 6386338 h 8229600"/>
                <a:gd name="connsiteX4" fmla="*/ 13889622 w 13889622"/>
                <a:gd name="connsiteY4" fmla="*/ 6583271 h 8229600"/>
                <a:gd name="connsiteX5" fmla="*/ 13889622 w 13889622"/>
                <a:gd name="connsiteY5" fmla="*/ 7370981 h 8229600"/>
                <a:gd name="connsiteX6" fmla="*/ 13692689 w 13889622"/>
                <a:gd name="connsiteY6" fmla="*/ 7567914 h 8229600"/>
                <a:gd name="connsiteX7" fmla="*/ 13125691 w 13889622"/>
                <a:gd name="connsiteY7" fmla="*/ 7567914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6386338"/>
                  </a:lnTo>
                  <a:lnTo>
                    <a:pt x="13692689" y="6386338"/>
                  </a:lnTo>
                  <a:cubicBezTo>
                    <a:pt x="13801452" y="6386338"/>
                    <a:pt x="13889622" y="6474508"/>
                    <a:pt x="13889622" y="6583271"/>
                  </a:cubicBezTo>
                  <a:lnTo>
                    <a:pt x="13889622" y="7370981"/>
                  </a:lnTo>
                  <a:cubicBezTo>
                    <a:pt x="13889622" y="7479744"/>
                    <a:pt x="13801452" y="7567914"/>
                    <a:pt x="13692689" y="7567914"/>
                  </a:cubicBezTo>
                  <a:lnTo>
                    <a:pt x="13125691" y="7567914"/>
                  </a:lnTo>
                  <a:lnTo>
                    <a:pt x="13125691" y="8229600"/>
                  </a:lnTo>
                  <a:lnTo>
                    <a:pt x="0" y="822960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pic>
          <p:nvPicPr>
            <p:cNvPr id="21" name="Image 1" descr="preencoded.png">
              <a:extLst>
                <a:ext uri="{FF2B5EF4-FFF2-40B4-BE49-F238E27FC236}">
                  <a16:creationId xmlns:a16="http://schemas.microsoft.com/office/drawing/2014/main" id="{2D44EF2F-A2DE-0F79-03AC-C805209F06FB}"/>
                </a:ext>
              </a:extLst>
            </p:cNvPr>
            <p:cNvPicPr>
              <a:picLocks noChangeAspect="1"/>
            </p:cNvPicPr>
            <p:nvPr/>
          </p:nvPicPr>
          <p:blipFill>
            <a:blip r:embed="rId3">
              <a:biLevel thresh="50000"/>
            </a:blip>
            <a:stretch>
              <a:fillRect/>
            </a:stretch>
          </p:blipFill>
          <p:spPr>
            <a:xfrm>
              <a:off x="6847349" y="224939"/>
              <a:ext cx="1278079" cy="1278079"/>
            </a:xfrm>
            <a:prstGeom prst="rect">
              <a:avLst/>
            </a:prstGeom>
          </p:spPr>
        </p:pic>
        <p:sp>
          <p:nvSpPr>
            <p:cNvPr id="22" name="TextBox 21">
              <a:extLst>
                <a:ext uri="{FF2B5EF4-FFF2-40B4-BE49-F238E27FC236}">
                  <a16:creationId xmlns:a16="http://schemas.microsoft.com/office/drawing/2014/main" id="{DB2A5DAE-2F32-50C1-CD3A-6A271E6367CD}"/>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01</a:t>
              </a:r>
            </a:p>
          </p:txBody>
        </p:sp>
        <p:sp>
          <p:nvSpPr>
            <p:cNvPr id="23" name="TextBox 22">
              <a:extLst>
                <a:ext uri="{FF2B5EF4-FFF2-40B4-BE49-F238E27FC236}">
                  <a16:creationId xmlns:a16="http://schemas.microsoft.com/office/drawing/2014/main" id="{DC6CE411-5F9D-41D9-4492-DCCB459F8DD6}"/>
                </a:ext>
              </a:extLst>
            </p:cNvPr>
            <p:cNvSpPr txBox="1"/>
            <p:nvPr/>
          </p:nvSpPr>
          <p:spPr>
            <a:xfrm>
              <a:off x="4033778" y="2141316"/>
              <a:ext cx="8183302" cy="4450450"/>
            </a:xfrm>
            <a:prstGeom prst="rect">
              <a:avLst/>
            </a:prstGeom>
            <a:noFill/>
          </p:spPr>
          <p:txBody>
            <a:bodyPr wrap="square" rtlCol="0">
              <a:spAutoFit/>
            </a:bodyPr>
            <a:lstStyle/>
            <a:p>
              <a:pPr>
                <a:buNone/>
              </a:pPr>
              <a:r>
                <a:rPr lang="en-US" sz="2000" b="1" dirty="0"/>
                <a:t>1️⃣ Python – Main Programming Language</a:t>
              </a:r>
            </a:p>
            <a:p>
              <a:pPr algn="just">
                <a:buNone/>
              </a:pPr>
              <a:r>
                <a:rPr lang="en-US" sz="2000" dirty="0">
                  <a:solidFill>
                    <a:srgbClr val="FFFF00"/>
                  </a:solidFill>
                </a:rPr>
                <a:t>Python is used as the core language for this project because of its simplicity, extensive library support, and ease of automation. The chatbot script is written in Python to interact with WhatsApp Web, process messages, and generate automated replies using AI.</a:t>
              </a:r>
            </a:p>
            <a:p>
              <a:pPr>
                <a:buNone/>
              </a:pPr>
              <a:r>
                <a:rPr lang="en-US" sz="2000" dirty="0"/>
                <a:t>✅ </a:t>
              </a:r>
              <a:r>
                <a:rPr lang="en-US" sz="2000" b="1" dirty="0"/>
                <a:t>Why Python?</a:t>
              </a:r>
              <a:endParaRPr lang="en-US" sz="2000" dirty="0"/>
            </a:p>
            <a:p>
              <a:pPr>
                <a:buFont typeface="Arial" panose="020B0604020202020204" pitchFamily="34" charset="0"/>
                <a:buChar char="•"/>
              </a:pPr>
              <a:r>
                <a:rPr lang="en-US" sz="2000" dirty="0">
                  <a:solidFill>
                    <a:srgbClr val="FFFF00"/>
                  </a:solidFill>
                </a:rPr>
                <a:t>Easy to use and write automation scripts</a:t>
              </a:r>
            </a:p>
            <a:p>
              <a:pPr>
                <a:buFont typeface="Arial" panose="020B0604020202020204" pitchFamily="34" charset="0"/>
                <a:buChar char="•"/>
              </a:pPr>
              <a:r>
                <a:rPr lang="en-US" sz="2000" dirty="0">
                  <a:solidFill>
                    <a:srgbClr val="FFFF00"/>
                  </a:solidFill>
                </a:rPr>
                <a:t>Large number of third-party libraries (e.g., </a:t>
              </a:r>
              <a:r>
                <a:rPr lang="en-US" sz="2000" dirty="0" err="1">
                  <a:solidFill>
                    <a:srgbClr val="FFFF00"/>
                  </a:solidFill>
                </a:rPr>
                <a:t>PyAutoGUI</a:t>
              </a:r>
              <a:r>
                <a:rPr lang="en-US" sz="2000" dirty="0">
                  <a:solidFill>
                    <a:srgbClr val="FFFF00"/>
                  </a:solidFill>
                </a:rPr>
                <a:t>, </a:t>
              </a:r>
              <a:r>
                <a:rPr lang="en-US" sz="2000" dirty="0" err="1">
                  <a:solidFill>
                    <a:srgbClr val="FFFF00"/>
                  </a:solidFill>
                </a:rPr>
                <a:t>Pyperclip</a:t>
              </a:r>
              <a:r>
                <a:rPr lang="en-US" sz="2000" dirty="0">
                  <a:solidFill>
                    <a:srgbClr val="FFFF00"/>
                  </a:solidFill>
                </a:rPr>
                <a:t>, OpenAI API)</a:t>
              </a:r>
            </a:p>
            <a:p>
              <a:pPr>
                <a:buFont typeface="Arial" panose="020B0604020202020204" pitchFamily="34" charset="0"/>
                <a:buChar char="•"/>
              </a:pPr>
              <a:r>
                <a:rPr lang="en-US" sz="2000" dirty="0">
                  <a:solidFill>
                    <a:srgbClr val="FFFF00"/>
                  </a:solidFill>
                </a:rPr>
                <a:t>Great support for AI and automation tasks</a:t>
              </a:r>
            </a:p>
            <a:p>
              <a:endParaRPr lang="en-IN" sz="1500" dirty="0"/>
            </a:p>
          </p:txBody>
        </p:sp>
      </p:grpSp>
      <p:grpSp>
        <p:nvGrpSpPr>
          <p:cNvPr id="26" name="Group 25">
            <a:extLst>
              <a:ext uri="{FF2B5EF4-FFF2-40B4-BE49-F238E27FC236}">
                <a16:creationId xmlns:a16="http://schemas.microsoft.com/office/drawing/2014/main" id="{22D9082A-616C-D22C-4D5F-D159B4E3DDDC}"/>
              </a:ext>
            </a:extLst>
          </p:cNvPr>
          <p:cNvGrpSpPr/>
          <p:nvPr/>
        </p:nvGrpSpPr>
        <p:grpSpPr>
          <a:xfrm>
            <a:off x="-605011" y="-41230"/>
            <a:ext cx="11574685" cy="6858000"/>
            <a:chOff x="-2" y="0"/>
            <a:chExt cx="13889622" cy="8229600"/>
          </a:xfrm>
          <a:effectLst>
            <a:outerShdw blurRad="50800" dist="76200" algn="l" rotWithShape="0">
              <a:prstClr val="black">
                <a:alpha val="40000"/>
              </a:prstClr>
            </a:outerShdw>
          </a:effectLst>
        </p:grpSpPr>
        <p:sp>
          <p:nvSpPr>
            <p:cNvPr id="27" name="Freeform: Shape 26">
              <a:extLst>
                <a:ext uri="{FF2B5EF4-FFF2-40B4-BE49-F238E27FC236}">
                  <a16:creationId xmlns:a16="http://schemas.microsoft.com/office/drawing/2014/main" id="{B9C1FB4C-FB20-46E5-FFB2-80ACDED396DC}"/>
                </a:ext>
              </a:extLst>
            </p:cNvPr>
            <p:cNvSpPr/>
            <p:nvPr/>
          </p:nvSpPr>
          <p:spPr>
            <a:xfrm>
              <a:off x="-2"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4684745 h 8229600"/>
                <a:gd name="connsiteX3" fmla="*/ 13692689 w 13889622"/>
                <a:gd name="connsiteY3" fmla="*/ 4684745 h 8229600"/>
                <a:gd name="connsiteX4" fmla="*/ 13889622 w 13889622"/>
                <a:gd name="connsiteY4" fmla="*/ 4881678 h 8229600"/>
                <a:gd name="connsiteX5" fmla="*/ 13889622 w 13889622"/>
                <a:gd name="connsiteY5" fmla="*/ 5669388 h 8229600"/>
                <a:gd name="connsiteX6" fmla="*/ 13692689 w 13889622"/>
                <a:gd name="connsiteY6" fmla="*/ 5866321 h 8229600"/>
                <a:gd name="connsiteX7" fmla="*/ 13125691 w 13889622"/>
                <a:gd name="connsiteY7" fmla="*/ 5866321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4684745"/>
                  </a:lnTo>
                  <a:lnTo>
                    <a:pt x="13692689" y="4684745"/>
                  </a:lnTo>
                  <a:cubicBezTo>
                    <a:pt x="13801452" y="4684745"/>
                    <a:pt x="13889622" y="4772915"/>
                    <a:pt x="13889622" y="4881678"/>
                  </a:cubicBezTo>
                  <a:lnTo>
                    <a:pt x="13889622" y="5669388"/>
                  </a:lnTo>
                  <a:cubicBezTo>
                    <a:pt x="13889622" y="5778151"/>
                    <a:pt x="13801452" y="5866321"/>
                    <a:pt x="13692689" y="5866321"/>
                  </a:cubicBezTo>
                  <a:lnTo>
                    <a:pt x="13125691" y="5866321"/>
                  </a:lnTo>
                  <a:lnTo>
                    <a:pt x="13125691" y="8229600"/>
                  </a:lnTo>
                  <a:lnTo>
                    <a:pt x="0" y="8229600"/>
                  </a:lnTo>
                  <a:close/>
                </a:path>
              </a:pathLst>
            </a:custGeom>
            <a:solidFill>
              <a:srgbClr val="9751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28" name="TextBox 27">
              <a:extLst>
                <a:ext uri="{FF2B5EF4-FFF2-40B4-BE49-F238E27FC236}">
                  <a16:creationId xmlns:a16="http://schemas.microsoft.com/office/drawing/2014/main" id="{B18BF68F-721F-4010-1040-E0DB113B611C}"/>
                </a:ext>
              </a:extLst>
            </p:cNvPr>
            <p:cNvSpPr txBox="1"/>
            <p:nvPr/>
          </p:nvSpPr>
          <p:spPr>
            <a:xfrm>
              <a:off x="8703238" y="224939"/>
              <a:ext cx="2905246" cy="1464940"/>
            </a:xfrm>
            <a:prstGeom prst="rect">
              <a:avLst/>
            </a:prstGeom>
            <a:noFill/>
          </p:spPr>
          <p:txBody>
            <a:bodyPr wrap="square" rtlCol="0">
              <a:spAutoFit/>
            </a:bodyPr>
            <a:lstStyle/>
            <a:p>
              <a:r>
                <a:rPr lang="en-IN" sz="7333" dirty="0">
                  <a:latin typeface="Century" panose="02040604050505020304" pitchFamily="18" charset="0"/>
                </a:rPr>
                <a:t>02</a:t>
              </a:r>
            </a:p>
          </p:txBody>
        </p:sp>
        <p:sp>
          <p:nvSpPr>
            <p:cNvPr id="29" name="TextBox 28">
              <a:extLst>
                <a:ext uri="{FF2B5EF4-FFF2-40B4-BE49-F238E27FC236}">
                  <a16:creationId xmlns:a16="http://schemas.microsoft.com/office/drawing/2014/main" id="{F648CBF5-B686-4121-F931-C0BAFFB5F422}"/>
                </a:ext>
              </a:extLst>
            </p:cNvPr>
            <p:cNvSpPr txBox="1"/>
            <p:nvPr/>
          </p:nvSpPr>
          <p:spPr>
            <a:xfrm>
              <a:off x="3935392" y="2056126"/>
              <a:ext cx="8183302" cy="5189113"/>
            </a:xfrm>
            <a:prstGeom prst="rect">
              <a:avLst/>
            </a:prstGeom>
            <a:noFill/>
          </p:spPr>
          <p:txBody>
            <a:bodyPr wrap="square" rtlCol="0">
              <a:spAutoFit/>
            </a:bodyPr>
            <a:lstStyle/>
            <a:p>
              <a:pPr>
                <a:buNone/>
              </a:pPr>
              <a:r>
                <a:rPr lang="en-US" sz="2000" b="1" dirty="0"/>
                <a:t>2️⃣ </a:t>
              </a:r>
              <a:r>
                <a:rPr lang="en-US" sz="2000" b="1" dirty="0" err="1"/>
                <a:t>PyAutoGUI</a:t>
              </a:r>
              <a:r>
                <a:rPr lang="en-US" sz="2000" b="1" dirty="0"/>
                <a:t> – Automates Mouse and Keyboard Interactions</a:t>
              </a:r>
            </a:p>
            <a:p>
              <a:pPr algn="just">
                <a:buNone/>
              </a:pPr>
              <a:r>
                <a:rPr lang="en-US" sz="2000" dirty="0" err="1">
                  <a:solidFill>
                    <a:srgbClr val="FFFF00"/>
                  </a:solidFill>
                </a:rPr>
                <a:t>PyAutoGUI</a:t>
              </a:r>
              <a:r>
                <a:rPr lang="en-US" sz="2000" dirty="0">
                  <a:solidFill>
                    <a:srgbClr val="FFFF00"/>
                  </a:solidFill>
                </a:rPr>
                <a:t> is a Python library that allows </a:t>
              </a:r>
              <a:r>
                <a:rPr lang="en-US" sz="2000" b="1" dirty="0">
                  <a:solidFill>
                    <a:srgbClr val="FFFF00"/>
                  </a:solidFill>
                </a:rPr>
                <a:t>GUI automation</a:t>
              </a:r>
              <a:r>
                <a:rPr lang="en-US" sz="2000" dirty="0">
                  <a:solidFill>
                    <a:srgbClr val="FFFF00"/>
                  </a:solidFill>
                </a:rPr>
                <a:t>, which means it can control the keyboard and mouse to interact with applications like WhatsApp Web.</a:t>
              </a:r>
            </a:p>
            <a:p>
              <a:pPr>
                <a:buNone/>
              </a:pPr>
              <a:r>
                <a:rPr lang="en-US" sz="2000" dirty="0"/>
                <a:t>✅ </a:t>
              </a:r>
              <a:r>
                <a:rPr lang="en-US" sz="2000" b="1" dirty="0"/>
                <a:t>How </a:t>
              </a:r>
              <a:r>
                <a:rPr lang="en-US" sz="2000" b="1" dirty="0" err="1"/>
                <a:t>PyAutoGUI</a:t>
              </a:r>
              <a:r>
                <a:rPr lang="en-US" sz="2000" b="1" dirty="0"/>
                <a:t> is used in this project?</a:t>
              </a:r>
              <a:endParaRPr lang="en-US" sz="2000" dirty="0"/>
            </a:p>
            <a:p>
              <a:pPr>
                <a:buFont typeface="Arial" panose="020B0604020202020204" pitchFamily="34" charset="0"/>
                <a:buChar char="•"/>
              </a:pPr>
              <a:r>
                <a:rPr lang="en-US" sz="2000" dirty="0">
                  <a:solidFill>
                    <a:srgbClr val="FFFF00"/>
                  </a:solidFill>
                </a:rPr>
                <a:t>Click on the </a:t>
              </a:r>
              <a:r>
                <a:rPr lang="en-US" sz="2000" b="1" dirty="0">
                  <a:solidFill>
                    <a:srgbClr val="FFFF00"/>
                  </a:solidFill>
                </a:rPr>
                <a:t>WhatsApp Web icon</a:t>
              </a:r>
              <a:r>
                <a:rPr lang="en-US" sz="2000" dirty="0">
                  <a:solidFill>
                    <a:srgbClr val="FFFF00"/>
                  </a:solidFill>
                </a:rPr>
                <a:t> to open the chat window</a:t>
              </a:r>
            </a:p>
            <a:p>
              <a:pPr>
                <a:buFont typeface="Arial" panose="020B0604020202020204" pitchFamily="34" charset="0"/>
                <a:buChar char="•"/>
              </a:pPr>
              <a:r>
                <a:rPr lang="en-US" sz="2000" dirty="0">
                  <a:solidFill>
                    <a:srgbClr val="FFFF00"/>
                  </a:solidFill>
                </a:rPr>
                <a:t>Move and </a:t>
              </a:r>
              <a:r>
                <a:rPr lang="en-US" sz="2000" b="1" dirty="0">
                  <a:solidFill>
                    <a:srgbClr val="FFFF00"/>
                  </a:solidFill>
                </a:rPr>
                <a:t>drag the cursor</a:t>
              </a:r>
              <a:r>
                <a:rPr lang="en-US" sz="2000" dirty="0">
                  <a:solidFill>
                    <a:srgbClr val="FFFF00"/>
                  </a:solidFill>
                </a:rPr>
                <a:t> to select chat messages</a:t>
              </a:r>
            </a:p>
            <a:p>
              <a:pPr>
                <a:buFont typeface="Arial" panose="020B0604020202020204" pitchFamily="34" charset="0"/>
                <a:buChar char="•"/>
              </a:pPr>
              <a:r>
                <a:rPr lang="en-US" sz="2000" dirty="0">
                  <a:solidFill>
                    <a:srgbClr val="FFFF00"/>
                  </a:solidFill>
                </a:rPr>
                <a:t>Copy and </a:t>
              </a:r>
              <a:r>
                <a:rPr lang="en-US" sz="2000" b="1" dirty="0">
                  <a:solidFill>
                    <a:srgbClr val="FFFF00"/>
                  </a:solidFill>
                </a:rPr>
                <a:t>paste text messages</a:t>
              </a:r>
              <a:r>
                <a:rPr lang="en-US" sz="2000" dirty="0">
                  <a:solidFill>
                    <a:srgbClr val="FFFF00"/>
                  </a:solidFill>
                </a:rPr>
                <a:t> for processing</a:t>
              </a:r>
            </a:p>
            <a:p>
              <a:pPr>
                <a:buFont typeface="Arial" panose="020B0604020202020204" pitchFamily="34" charset="0"/>
                <a:buChar char="•"/>
              </a:pPr>
              <a:r>
                <a:rPr lang="en-US" sz="2000" dirty="0">
                  <a:solidFill>
                    <a:srgbClr val="FFFF00"/>
                  </a:solidFill>
                </a:rPr>
                <a:t>Press </a:t>
              </a:r>
              <a:r>
                <a:rPr lang="en-US" sz="2000" b="1" dirty="0">
                  <a:solidFill>
                    <a:srgbClr val="FFFF00"/>
                  </a:solidFill>
                </a:rPr>
                <a:t>Enter key</a:t>
              </a:r>
              <a:r>
                <a:rPr lang="en-US" sz="2000" dirty="0">
                  <a:solidFill>
                    <a:srgbClr val="FFFF00"/>
                  </a:solidFill>
                </a:rPr>
                <a:t> to send AI-generated replies</a:t>
              </a:r>
            </a:p>
            <a:p>
              <a:pPr>
                <a:buNone/>
              </a:pPr>
              <a:r>
                <a:rPr lang="en-US" sz="2000" dirty="0"/>
                <a:t>✅ </a:t>
              </a:r>
              <a:r>
                <a:rPr lang="en-US" sz="2000" b="1" dirty="0"/>
                <a:t>Why </a:t>
              </a:r>
              <a:r>
                <a:rPr lang="en-US" sz="2000" b="1" dirty="0" err="1"/>
                <a:t>PyAutoGUI</a:t>
              </a:r>
              <a:r>
                <a:rPr lang="en-US" sz="2000" b="1" dirty="0"/>
                <a:t>?</a:t>
              </a:r>
              <a:endParaRPr lang="en-US" sz="2000" dirty="0"/>
            </a:p>
            <a:p>
              <a:pPr>
                <a:buFont typeface="Arial" panose="020B0604020202020204" pitchFamily="34" charset="0"/>
                <a:buChar char="•"/>
              </a:pPr>
              <a:r>
                <a:rPr lang="en-US" sz="2000" dirty="0">
                  <a:solidFill>
                    <a:srgbClr val="FFFF00"/>
                  </a:solidFill>
                </a:rPr>
                <a:t>Provides direct control over screen interactions</a:t>
              </a:r>
            </a:p>
            <a:p>
              <a:pPr>
                <a:buFont typeface="Arial" panose="020B0604020202020204" pitchFamily="34" charset="0"/>
                <a:buChar char="•"/>
              </a:pPr>
              <a:r>
                <a:rPr lang="en-US" sz="2000" dirty="0">
                  <a:solidFill>
                    <a:srgbClr val="FFFF00"/>
                  </a:solidFill>
                </a:rPr>
                <a:t>Can be used for automating UI tasks without API limitations</a:t>
              </a:r>
            </a:p>
            <a:p>
              <a:pPr>
                <a:buFont typeface="Arial" panose="020B0604020202020204" pitchFamily="34" charset="0"/>
                <a:buChar char="•"/>
              </a:pPr>
              <a:r>
                <a:rPr lang="en-US" sz="2000" dirty="0">
                  <a:solidFill>
                    <a:srgbClr val="FFFF00"/>
                  </a:solidFill>
                </a:rPr>
                <a:t>Works on multiple operating systems</a:t>
              </a:r>
            </a:p>
            <a:p>
              <a:endParaRPr lang="en-IN" sz="1500" dirty="0"/>
            </a:p>
          </p:txBody>
        </p:sp>
        <p:pic>
          <p:nvPicPr>
            <p:cNvPr id="30" name="Image 2" descr="preencoded.png">
              <a:extLst>
                <a:ext uri="{FF2B5EF4-FFF2-40B4-BE49-F238E27FC236}">
                  <a16:creationId xmlns:a16="http://schemas.microsoft.com/office/drawing/2014/main" id="{7364FB76-791D-D62D-C58A-75CB6013B034}"/>
                </a:ext>
              </a:extLst>
            </p:cNvPr>
            <p:cNvPicPr>
              <a:picLocks noChangeAspect="1"/>
            </p:cNvPicPr>
            <p:nvPr/>
          </p:nvPicPr>
          <p:blipFill>
            <a:blip r:embed="rId4">
              <a:biLevel thresh="50000"/>
            </a:blip>
            <a:stretch>
              <a:fillRect/>
            </a:stretch>
          </p:blipFill>
          <p:spPr>
            <a:xfrm>
              <a:off x="6944809" y="199502"/>
              <a:ext cx="1533462" cy="1533462"/>
            </a:xfrm>
            <a:prstGeom prst="rect">
              <a:avLst/>
            </a:prstGeom>
          </p:spPr>
        </p:pic>
      </p:grpSp>
      <p:grpSp>
        <p:nvGrpSpPr>
          <p:cNvPr id="31" name="Group 30">
            <a:extLst>
              <a:ext uri="{FF2B5EF4-FFF2-40B4-BE49-F238E27FC236}">
                <a16:creationId xmlns:a16="http://schemas.microsoft.com/office/drawing/2014/main" id="{A1C07C68-2309-393D-91F3-C4BE1C7068DF}"/>
              </a:ext>
            </a:extLst>
          </p:cNvPr>
          <p:cNvGrpSpPr/>
          <p:nvPr/>
        </p:nvGrpSpPr>
        <p:grpSpPr>
          <a:xfrm>
            <a:off x="-1461611" y="0"/>
            <a:ext cx="11574685" cy="6858000"/>
            <a:chOff x="0" y="0"/>
            <a:chExt cx="13889622" cy="8229600"/>
          </a:xfrm>
          <a:effectLst>
            <a:outerShdw blurRad="50800" dist="76200" algn="l" rotWithShape="0">
              <a:prstClr val="black">
                <a:alpha val="40000"/>
              </a:prstClr>
            </a:outerShdw>
          </a:effectLst>
        </p:grpSpPr>
        <p:sp>
          <p:nvSpPr>
            <p:cNvPr id="32" name="Freeform: Shape 31">
              <a:extLst>
                <a:ext uri="{FF2B5EF4-FFF2-40B4-BE49-F238E27FC236}">
                  <a16:creationId xmlns:a16="http://schemas.microsoft.com/office/drawing/2014/main" id="{B0279A3C-9982-166E-517F-4A958CFE3DCC}"/>
                </a:ext>
              </a:extLst>
            </p:cNvPr>
            <p:cNvSpPr/>
            <p:nvPr/>
          </p:nvSpPr>
          <p:spPr>
            <a:xfrm>
              <a:off x="0" y="0"/>
              <a:ext cx="13889622" cy="8229600"/>
            </a:xfrm>
            <a:custGeom>
              <a:avLst/>
              <a:gdLst>
                <a:gd name="connsiteX0" fmla="*/ 0 w 13889622"/>
                <a:gd name="connsiteY0" fmla="*/ 0 h 8229600"/>
                <a:gd name="connsiteX1" fmla="*/ 13125691 w 13889622"/>
                <a:gd name="connsiteY1" fmla="*/ 0 h 8229600"/>
                <a:gd name="connsiteX2" fmla="*/ 13125691 w 13889622"/>
                <a:gd name="connsiteY2" fmla="*/ 2888706 h 8229600"/>
                <a:gd name="connsiteX3" fmla="*/ 13692689 w 13889622"/>
                <a:gd name="connsiteY3" fmla="*/ 2888706 h 8229600"/>
                <a:gd name="connsiteX4" fmla="*/ 13889622 w 13889622"/>
                <a:gd name="connsiteY4" fmla="*/ 3085639 h 8229600"/>
                <a:gd name="connsiteX5" fmla="*/ 13889622 w 13889622"/>
                <a:gd name="connsiteY5" fmla="*/ 3873349 h 8229600"/>
                <a:gd name="connsiteX6" fmla="*/ 13692689 w 13889622"/>
                <a:gd name="connsiteY6" fmla="*/ 4070282 h 8229600"/>
                <a:gd name="connsiteX7" fmla="*/ 13125691 w 13889622"/>
                <a:gd name="connsiteY7" fmla="*/ 4070282 h 8229600"/>
                <a:gd name="connsiteX8" fmla="*/ 13125691 w 13889622"/>
                <a:gd name="connsiteY8" fmla="*/ 8229600 h 8229600"/>
                <a:gd name="connsiteX9" fmla="*/ 0 w 13889622"/>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89622" h="8229600">
                  <a:moveTo>
                    <a:pt x="0" y="0"/>
                  </a:moveTo>
                  <a:lnTo>
                    <a:pt x="13125691" y="0"/>
                  </a:lnTo>
                  <a:lnTo>
                    <a:pt x="13125691" y="2888706"/>
                  </a:lnTo>
                  <a:lnTo>
                    <a:pt x="13692689" y="2888706"/>
                  </a:lnTo>
                  <a:cubicBezTo>
                    <a:pt x="13801452" y="2888706"/>
                    <a:pt x="13889622" y="2976876"/>
                    <a:pt x="13889622" y="3085639"/>
                  </a:cubicBezTo>
                  <a:lnTo>
                    <a:pt x="13889622" y="3873349"/>
                  </a:lnTo>
                  <a:cubicBezTo>
                    <a:pt x="13889622" y="3982112"/>
                    <a:pt x="13801452" y="4070282"/>
                    <a:pt x="13692689" y="4070282"/>
                  </a:cubicBezTo>
                  <a:lnTo>
                    <a:pt x="13125691" y="4070282"/>
                  </a:lnTo>
                  <a:lnTo>
                    <a:pt x="13125691" y="8229600"/>
                  </a:lnTo>
                  <a:lnTo>
                    <a:pt x="0" y="8229600"/>
                  </a:lnTo>
                  <a:close/>
                </a:path>
              </a:pathLst>
            </a:custGeom>
            <a:solidFill>
              <a:srgbClr val="9966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3" name="TextBox 32">
              <a:extLst>
                <a:ext uri="{FF2B5EF4-FFF2-40B4-BE49-F238E27FC236}">
                  <a16:creationId xmlns:a16="http://schemas.microsoft.com/office/drawing/2014/main" id="{998B56E3-6F10-284F-75B4-72FFDED9C56F}"/>
                </a:ext>
              </a:extLst>
            </p:cNvPr>
            <p:cNvSpPr txBox="1"/>
            <p:nvPr/>
          </p:nvSpPr>
          <p:spPr>
            <a:xfrm>
              <a:off x="7891042" y="294673"/>
              <a:ext cx="2905246" cy="1464940"/>
            </a:xfrm>
            <a:prstGeom prst="rect">
              <a:avLst/>
            </a:prstGeom>
            <a:noFill/>
          </p:spPr>
          <p:txBody>
            <a:bodyPr wrap="square" rtlCol="0">
              <a:spAutoFit/>
            </a:bodyPr>
            <a:lstStyle/>
            <a:p>
              <a:r>
                <a:rPr lang="en-IN" sz="7333" dirty="0">
                  <a:latin typeface="Century" panose="02040604050505020304" pitchFamily="18" charset="0"/>
                </a:rPr>
                <a:t>03</a:t>
              </a:r>
            </a:p>
          </p:txBody>
        </p:sp>
        <p:sp>
          <p:nvSpPr>
            <p:cNvPr id="34" name="TextBox 33">
              <a:extLst>
                <a:ext uri="{FF2B5EF4-FFF2-40B4-BE49-F238E27FC236}">
                  <a16:creationId xmlns:a16="http://schemas.microsoft.com/office/drawing/2014/main" id="{891A312C-37FF-2275-AC0D-48905C456E17}"/>
                </a:ext>
              </a:extLst>
            </p:cNvPr>
            <p:cNvSpPr txBox="1"/>
            <p:nvPr/>
          </p:nvSpPr>
          <p:spPr>
            <a:xfrm>
              <a:off x="3611302" y="2141316"/>
              <a:ext cx="8183302" cy="5189113"/>
            </a:xfrm>
            <a:prstGeom prst="rect">
              <a:avLst/>
            </a:prstGeom>
            <a:noFill/>
          </p:spPr>
          <p:txBody>
            <a:bodyPr wrap="square" rtlCol="0">
              <a:spAutoFit/>
            </a:bodyPr>
            <a:lstStyle/>
            <a:p>
              <a:pPr>
                <a:buNone/>
              </a:pPr>
              <a:r>
                <a:rPr lang="en-US" sz="2000" b="1" dirty="0"/>
                <a:t>3️⃣ </a:t>
              </a:r>
              <a:r>
                <a:rPr lang="en-US" sz="2000" b="1" dirty="0" err="1"/>
                <a:t>Pyperclip</a:t>
              </a:r>
              <a:r>
                <a:rPr lang="en-US" sz="2000" b="1" dirty="0"/>
                <a:t> – Clipboard Operations (Copy-Paste Messages)</a:t>
              </a:r>
            </a:p>
            <a:p>
              <a:pPr algn="just">
                <a:buNone/>
              </a:pPr>
              <a:r>
                <a:rPr lang="en-US" sz="2000" dirty="0" err="1">
                  <a:solidFill>
                    <a:srgbClr val="FFFF00"/>
                  </a:solidFill>
                </a:rPr>
                <a:t>Pyperclip</a:t>
              </a:r>
              <a:r>
                <a:rPr lang="en-US" sz="2000" dirty="0">
                  <a:solidFill>
                    <a:srgbClr val="FFFF00"/>
                  </a:solidFill>
                </a:rPr>
                <a:t> is a Python library that enables </a:t>
              </a:r>
              <a:r>
                <a:rPr lang="en-US" sz="2000" b="1" dirty="0">
                  <a:solidFill>
                    <a:srgbClr val="FFFF00"/>
                  </a:solidFill>
                </a:rPr>
                <a:t>clipboard interactions</a:t>
              </a:r>
              <a:r>
                <a:rPr lang="en-US" sz="2000" dirty="0">
                  <a:solidFill>
                    <a:srgbClr val="FFFF00"/>
                  </a:solidFill>
                </a:rPr>
                <a:t>. It is used to </a:t>
              </a:r>
              <a:r>
                <a:rPr lang="en-US" sz="2000" b="1" dirty="0">
                  <a:solidFill>
                    <a:srgbClr val="FFFF00"/>
                  </a:solidFill>
                </a:rPr>
                <a:t>copy</a:t>
              </a:r>
              <a:r>
                <a:rPr lang="en-US" sz="2000" dirty="0">
                  <a:solidFill>
                    <a:srgbClr val="FFFF00"/>
                  </a:solidFill>
                </a:rPr>
                <a:t> the chat history from WhatsApp Web and </a:t>
              </a:r>
              <a:r>
                <a:rPr lang="en-US" sz="2000" b="1" dirty="0">
                  <a:solidFill>
                    <a:srgbClr val="FFFF00"/>
                  </a:solidFill>
                </a:rPr>
                <a:t>paste</a:t>
              </a:r>
              <a:r>
                <a:rPr lang="en-US" sz="2000" dirty="0">
                  <a:solidFill>
                    <a:srgbClr val="FFFF00"/>
                  </a:solidFill>
                </a:rPr>
                <a:t> the AI-generated response into the </a:t>
              </a:r>
              <a:r>
                <a:rPr lang="en-US" sz="2000" dirty="0" err="1">
                  <a:solidFill>
                    <a:srgbClr val="FFFF00"/>
                  </a:solidFill>
                </a:rPr>
                <a:t>chatbox</a:t>
              </a:r>
              <a:r>
                <a:rPr lang="en-US" sz="2000" dirty="0"/>
                <a:t>.</a:t>
              </a:r>
            </a:p>
            <a:p>
              <a:pPr>
                <a:buNone/>
              </a:pPr>
              <a:r>
                <a:rPr lang="en-US" sz="2000" dirty="0"/>
                <a:t>✅ </a:t>
              </a:r>
              <a:r>
                <a:rPr lang="en-US" sz="2000" b="1" dirty="0"/>
                <a:t>How </a:t>
              </a:r>
              <a:r>
                <a:rPr lang="en-US" sz="2000" b="1" dirty="0" err="1"/>
                <a:t>Pyperclip</a:t>
              </a:r>
              <a:r>
                <a:rPr lang="en-US" sz="2000" b="1" dirty="0"/>
                <a:t> is used in this project?</a:t>
              </a:r>
              <a:endParaRPr lang="en-US" sz="2000" dirty="0"/>
            </a:p>
            <a:p>
              <a:pPr>
                <a:buFont typeface="Arial" panose="020B0604020202020204" pitchFamily="34" charset="0"/>
                <a:buChar char="•"/>
              </a:pPr>
              <a:r>
                <a:rPr lang="en-US" sz="2000" b="1" dirty="0">
                  <a:solidFill>
                    <a:srgbClr val="FFFF00"/>
                  </a:solidFill>
                </a:rPr>
                <a:t>Copies chat history</a:t>
              </a:r>
              <a:r>
                <a:rPr lang="en-US" sz="2000" dirty="0">
                  <a:solidFill>
                    <a:srgbClr val="FFFF00"/>
                  </a:solidFill>
                </a:rPr>
                <a:t> from WhatsApp Web after selecting messages</a:t>
              </a:r>
            </a:p>
            <a:p>
              <a:pPr>
                <a:buFont typeface="Arial" panose="020B0604020202020204" pitchFamily="34" charset="0"/>
                <a:buChar char="•"/>
              </a:pPr>
              <a:r>
                <a:rPr lang="en-US" sz="2000" b="1" dirty="0">
                  <a:solidFill>
                    <a:srgbClr val="FFFF00"/>
                  </a:solidFill>
                </a:rPr>
                <a:t>Stores the copied text</a:t>
              </a:r>
              <a:r>
                <a:rPr lang="en-US" sz="2000" dirty="0">
                  <a:solidFill>
                    <a:srgbClr val="FFFF00"/>
                  </a:solidFill>
                </a:rPr>
                <a:t> in Python for AI processing</a:t>
              </a:r>
            </a:p>
            <a:p>
              <a:pPr>
                <a:buFont typeface="Arial" panose="020B0604020202020204" pitchFamily="34" charset="0"/>
                <a:buChar char="•"/>
              </a:pPr>
              <a:r>
                <a:rPr lang="en-US" sz="2000" b="1" dirty="0">
                  <a:solidFill>
                    <a:srgbClr val="FFFF00"/>
                  </a:solidFill>
                </a:rPr>
                <a:t>Pastes the AI-generated reply</a:t>
              </a:r>
              <a:r>
                <a:rPr lang="en-US" sz="2000" dirty="0">
                  <a:solidFill>
                    <a:srgbClr val="FFFF00"/>
                  </a:solidFill>
                </a:rPr>
                <a:t> into the WhatsApp </a:t>
              </a:r>
              <a:r>
                <a:rPr lang="en-US" sz="2000" dirty="0" err="1">
                  <a:solidFill>
                    <a:srgbClr val="FFFF00"/>
                  </a:solidFill>
                </a:rPr>
                <a:t>chatbox</a:t>
              </a:r>
              <a:endParaRPr lang="en-US" sz="2000" dirty="0">
                <a:solidFill>
                  <a:srgbClr val="FFFF00"/>
                </a:solidFill>
              </a:endParaRPr>
            </a:p>
            <a:p>
              <a:pPr>
                <a:buNone/>
              </a:pPr>
              <a:r>
                <a:rPr lang="en-US" sz="2000" dirty="0">
                  <a:solidFill>
                    <a:srgbClr val="FFFF00"/>
                  </a:solidFill>
                </a:rPr>
                <a:t>✅ </a:t>
              </a:r>
              <a:r>
                <a:rPr lang="en-US" sz="2000" b="1" dirty="0"/>
                <a:t>Why </a:t>
              </a:r>
              <a:r>
                <a:rPr lang="en-US" sz="2000" b="1" dirty="0" err="1"/>
                <a:t>Pyperclip</a:t>
              </a:r>
              <a:r>
                <a:rPr lang="en-US" sz="2000" b="1" dirty="0"/>
                <a:t>?</a:t>
              </a:r>
              <a:endParaRPr lang="en-US" sz="2000" dirty="0"/>
            </a:p>
            <a:p>
              <a:pPr>
                <a:buFont typeface="Arial" panose="020B0604020202020204" pitchFamily="34" charset="0"/>
                <a:buChar char="•"/>
              </a:pPr>
              <a:r>
                <a:rPr lang="en-US" sz="2000" dirty="0">
                  <a:solidFill>
                    <a:srgbClr val="FFFF00"/>
                  </a:solidFill>
                </a:rPr>
                <a:t>Allows seamless copy-paste operations</a:t>
              </a:r>
            </a:p>
            <a:p>
              <a:pPr>
                <a:buFont typeface="Arial" panose="020B0604020202020204" pitchFamily="34" charset="0"/>
                <a:buChar char="•"/>
              </a:pPr>
              <a:r>
                <a:rPr lang="en-US" sz="2000" dirty="0">
                  <a:solidFill>
                    <a:srgbClr val="FFFF00"/>
                  </a:solidFill>
                </a:rPr>
                <a:t>Works across different platforms (Windows, macOS, Linux)</a:t>
              </a:r>
            </a:p>
            <a:p>
              <a:pPr>
                <a:buFont typeface="Arial" panose="020B0604020202020204" pitchFamily="34" charset="0"/>
                <a:buChar char="•"/>
              </a:pPr>
              <a:r>
                <a:rPr lang="en-US" sz="2000" dirty="0">
                  <a:solidFill>
                    <a:srgbClr val="FFFF00"/>
                  </a:solidFill>
                </a:rPr>
                <a:t>No need for additional dependencies</a:t>
              </a:r>
            </a:p>
            <a:p>
              <a:endParaRPr lang="en-IN" sz="1500" dirty="0"/>
            </a:p>
          </p:txBody>
        </p:sp>
        <p:pic>
          <p:nvPicPr>
            <p:cNvPr id="35" name="Image 3" descr="preencoded.png">
              <a:extLst>
                <a:ext uri="{FF2B5EF4-FFF2-40B4-BE49-F238E27FC236}">
                  <a16:creationId xmlns:a16="http://schemas.microsoft.com/office/drawing/2014/main" id="{D30A92B2-5A31-0DAA-BB54-646C12BFAA10}"/>
                </a:ext>
              </a:extLst>
            </p:cNvPr>
            <p:cNvPicPr>
              <a:picLocks noChangeAspect="1"/>
            </p:cNvPicPr>
            <p:nvPr/>
          </p:nvPicPr>
          <p:blipFill>
            <a:blip r:embed="rId5">
              <a:biLevel thresh="50000"/>
            </a:blip>
            <a:stretch>
              <a:fillRect/>
            </a:stretch>
          </p:blipFill>
          <p:spPr>
            <a:xfrm>
              <a:off x="6186668" y="224939"/>
              <a:ext cx="1516284" cy="1516284"/>
            </a:xfrm>
            <a:prstGeom prst="rect">
              <a:avLst/>
            </a:prstGeom>
          </p:spPr>
        </p:pic>
      </p:grpSp>
      <p:grpSp>
        <p:nvGrpSpPr>
          <p:cNvPr id="36" name="Group 35">
            <a:extLst>
              <a:ext uri="{FF2B5EF4-FFF2-40B4-BE49-F238E27FC236}">
                <a16:creationId xmlns:a16="http://schemas.microsoft.com/office/drawing/2014/main" id="{44E86974-35FB-831D-7B44-9AE111EBEAF4}"/>
              </a:ext>
            </a:extLst>
          </p:cNvPr>
          <p:cNvGrpSpPr/>
          <p:nvPr/>
        </p:nvGrpSpPr>
        <p:grpSpPr>
          <a:xfrm>
            <a:off x="-2193561" y="-20615"/>
            <a:ext cx="11613266" cy="6858000"/>
            <a:chOff x="-1" y="0"/>
            <a:chExt cx="13935919" cy="8229600"/>
          </a:xfrm>
          <a:effectLst>
            <a:outerShdw blurRad="50800" dist="76200" algn="l" rotWithShape="0">
              <a:prstClr val="black">
                <a:alpha val="40000"/>
              </a:prstClr>
            </a:outerShdw>
          </a:effectLst>
        </p:grpSpPr>
        <p:sp>
          <p:nvSpPr>
            <p:cNvPr id="37" name="Freeform: Shape 36">
              <a:extLst>
                <a:ext uri="{FF2B5EF4-FFF2-40B4-BE49-F238E27FC236}">
                  <a16:creationId xmlns:a16="http://schemas.microsoft.com/office/drawing/2014/main" id="{425600D2-F298-2939-B619-4C5884408EA8}"/>
                </a:ext>
              </a:extLst>
            </p:cNvPr>
            <p:cNvSpPr/>
            <p:nvPr/>
          </p:nvSpPr>
          <p:spPr>
            <a:xfrm>
              <a:off x="-1" y="0"/>
              <a:ext cx="13935919" cy="8229600"/>
            </a:xfrm>
            <a:custGeom>
              <a:avLst/>
              <a:gdLst>
                <a:gd name="connsiteX0" fmla="*/ 0 w 13935919"/>
                <a:gd name="connsiteY0" fmla="*/ 0 h 8229600"/>
                <a:gd name="connsiteX1" fmla="*/ 13125691 w 13935919"/>
                <a:gd name="connsiteY1" fmla="*/ 0 h 8229600"/>
                <a:gd name="connsiteX2" fmla="*/ 13125691 w 13935919"/>
                <a:gd name="connsiteY2" fmla="*/ 1118912 h 8229600"/>
                <a:gd name="connsiteX3" fmla="*/ 13738986 w 13935919"/>
                <a:gd name="connsiteY3" fmla="*/ 1118912 h 8229600"/>
                <a:gd name="connsiteX4" fmla="*/ 13935919 w 13935919"/>
                <a:gd name="connsiteY4" fmla="*/ 1315845 h 8229600"/>
                <a:gd name="connsiteX5" fmla="*/ 13935919 w 13935919"/>
                <a:gd name="connsiteY5" fmla="*/ 2103555 h 8229600"/>
                <a:gd name="connsiteX6" fmla="*/ 13738986 w 13935919"/>
                <a:gd name="connsiteY6" fmla="*/ 2300488 h 8229600"/>
                <a:gd name="connsiteX7" fmla="*/ 13125691 w 13935919"/>
                <a:gd name="connsiteY7" fmla="*/ 2300488 h 8229600"/>
                <a:gd name="connsiteX8" fmla="*/ 13125691 w 13935919"/>
                <a:gd name="connsiteY8" fmla="*/ 8229600 h 8229600"/>
                <a:gd name="connsiteX9" fmla="*/ 0 w 13935919"/>
                <a:gd name="connsiteY9"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5919" h="8229600">
                  <a:moveTo>
                    <a:pt x="0" y="0"/>
                  </a:moveTo>
                  <a:lnTo>
                    <a:pt x="13125691" y="0"/>
                  </a:lnTo>
                  <a:lnTo>
                    <a:pt x="13125691" y="1118912"/>
                  </a:lnTo>
                  <a:lnTo>
                    <a:pt x="13738986" y="1118912"/>
                  </a:lnTo>
                  <a:cubicBezTo>
                    <a:pt x="13847749" y="1118912"/>
                    <a:pt x="13935919" y="1207082"/>
                    <a:pt x="13935919" y="1315845"/>
                  </a:cubicBezTo>
                  <a:lnTo>
                    <a:pt x="13935919" y="2103555"/>
                  </a:lnTo>
                  <a:cubicBezTo>
                    <a:pt x="13935919" y="2212318"/>
                    <a:pt x="13847749" y="2300488"/>
                    <a:pt x="13738986" y="2300488"/>
                  </a:cubicBezTo>
                  <a:lnTo>
                    <a:pt x="13125691" y="2300488"/>
                  </a:lnTo>
                  <a:lnTo>
                    <a:pt x="13125691" y="8229600"/>
                  </a:lnTo>
                  <a:lnTo>
                    <a:pt x="0" y="8229600"/>
                  </a:lnTo>
                  <a:close/>
                </a:path>
              </a:pathLst>
            </a:custGeom>
            <a:solidFill>
              <a:srgbClr val="99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500"/>
            </a:p>
          </p:txBody>
        </p:sp>
        <p:sp>
          <p:nvSpPr>
            <p:cNvPr id="38" name="TextBox 37">
              <a:extLst>
                <a:ext uri="{FF2B5EF4-FFF2-40B4-BE49-F238E27FC236}">
                  <a16:creationId xmlns:a16="http://schemas.microsoft.com/office/drawing/2014/main" id="{73E67AFB-B267-02BB-0935-C7E1B53B801D}"/>
                </a:ext>
              </a:extLst>
            </p:cNvPr>
            <p:cNvSpPr txBox="1"/>
            <p:nvPr/>
          </p:nvSpPr>
          <p:spPr>
            <a:xfrm>
              <a:off x="7779110" y="419725"/>
              <a:ext cx="2905246" cy="1464940"/>
            </a:xfrm>
            <a:prstGeom prst="rect">
              <a:avLst/>
            </a:prstGeom>
            <a:noFill/>
          </p:spPr>
          <p:txBody>
            <a:bodyPr wrap="square" rtlCol="0">
              <a:spAutoFit/>
            </a:bodyPr>
            <a:lstStyle/>
            <a:p>
              <a:r>
                <a:rPr lang="en-IN" sz="7333" dirty="0">
                  <a:latin typeface="Century" panose="02040604050505020304" pitchFamily="18" charset="0"/>
                </a:rPr>
                <a:t>04</a:t>
              </a:r>
            </a:p>
          </p:txBody>
        </p:sp>
        <p:sp>
          <p:nvSpPr>
            <p:cNvPr id="39" name="TextBox 38">
              <a:extLst>
                <a:ext uri="{FF2B5EF4-FFF2-40B4-BE49-F238E27FC236}">
                  <a16:creationId xmlns:a16="http://schemas.microsoft.com/office/drawing/2014/main" id="{17A4E02F-3A7F-45E4-A160-9DA0927A29DF}"/>
                </a:ext>
              </a:extLst>
            </p:cNvPr>
            <p:cNvSpPr txBox="1"/>
            <p:nvPr/>
          </p:nvSpPr>
          <p:spPr>
            <a:xfrm>
              <a:off x="3284359" y="2001918"/>
              <a:ext cx="8924676" cy="5927777"/>
            </a:xfrm>
            <a:prstGeom prst="rect">
              <a:avLst/>
            </a:prstGeom>
            <a:noFill/>
          </p:spPr>
          <p:txBody>
            <a:bodyPr wrap="square" rtlCol="0">
              <a:spAutoFit/>
            </a:bodyPr>
            <a:lstStyle/>
            <a:p>
              <a:pPr>
                <a:buNone/>
              </a:pPr>
              <a:r>
                <a:rPr lang="en-US" sz="2000" b="1" dirty="0"/>
                <a:t>4️⃣ OpenAI API – Generates AI-Based Replies</a:t>
              </a:r>
            </a:p>
            <a:p>
              <a:pPr>
                <a:buNone/>
              </a:pPr>
              <a:r>
                <a:rPr lang="en-US" sz="2000" dirty="0">
                  <a:solidFill>
                    <a:schemeClr val="accent4">
                      <a:lumMod val="20000"/>
                      <a:lumOff val="80000"/>
                    </a:schemeClr>
                  </a:solidFill>
                </a:rPr>
                <a:t>The </a:t>
              </a:r>
              <a:r>
                <a:rPr lang="en-US" sz="2000" b="1" dirty="0">
                  <a:solidFill>
                    <a:schemeClr val="accent4">
                      <a:lumMod val="20000"/>
                      <a:lumOff val="80000"/>
                    </a:schemeClr>
                  </a:solidFill>
                </a:rPr>
                <a:t>OpenAI API</a:t>
              </a:r>
              <a:r>
                <a:rPr lang="en-US" sz="2000" dirty="0">
                  <a:solidFill>
                    <a:schemeClr val="accent4">
                      <a:lumMod val="20000"/>
                      <a:lumOff val="80000"/>
                    </a:schemeClr>
                  </a:solidFill>
                </a:rPr>
                <a:t> is used to process the chat history and generate a smart response. The chatbot sends the copied chat history to OpenAI’s </a:t>
              </a:r>
              <a:r>
                <a:rPr lang="en-US" sz="2000" b="1" dirty="0">
                  <a:solidFill>
                    <a:schemeClr val="accent4">
                      <a:lumMod val="20000"/>
                      <a:lumOff val="80000"/>
                    </a:schemeClr>
                  </a:solidFill>
                </a:rPr>
                <a:t>GPT-3.5-turbo model</a:t>
              </a:r>
              <a:r>
                <a:rPr lang="en-US" sz="2000" dirty="0">
                  <a:solidFill>
                    <a:schemeClr val="accent4">
                      <a:lumMod val="20000"/>
                      <a:lumOff val="80000"/>
                    </a:schemeClr>
                  </a:solidFill>
                </a:rPr>
                <a:t>, which then </a:t>
              </a:r>
              <a:r>
                <a:rPr lang="en-US" sz="2000" b="1" dirty="0">
                  <a:solidFill>
                    <a:schemeClr val="accent4">
                      <a:lumMod val="20000"/>
                      <a:lumOff val="80000"/>
                    </a:schemeClr>
                  </a:solidFill>
                </a:rPr>
                <a:t>analyzes the context</a:t>
              </a:r>
              <a:r>
                <a:rPr lang="en-US" sz="2000" dirty="0">
                  <a:solidFill>
                    <a:schemeClr val="accent4">
                      <a:lumMod val="20000"/>
                      <a:lumOff val="80000"/>
                    </a:schemeClr>
                  </a:solidFill>
                </a:rPr>
                <a:t> and provides a relevant response.</a:t>
              </a:r>
            </a:p>
            <a:p>
              <a:pPr>
                <a:buNone/>
              </a:pPr>
              <a:r>
                <a:rPr lang="en-US" sz="2000" dirty="0"/>
                <a:t>✅ </a:t>
              </a:r>
              <a:r>
                <a:rPr lang="en-US" sz="2000" b="1" dirty="0"/>
                <a:t>How OpenAI API is used in this project?</a:t>
              </a:r>
              <a:endParaRPr lang="en-US" sz="2000" dirty="0"/>
            </a:p>
            <a:p>
              <a:pPr>
                <a:buFont typeface="Arial" panose="020B0604020202020204" pitchFamily="34" charset="0"/>
                <a:buChar char="•"/>
              </a:pPr>
              <a:r>
                <a:rPr lang="en-US" sz="2000" dirty="0">
                  <a:solidFill>
                    <a:schemeClr val="accent4">
                      <a:lumMod val="20000"/>
                      <a:lumOff val="80000"/>
                    </a:schemeClr>
                  </a:solidFill>
                </a:rPr>
                <a:t>Reads the </a:t>
              </a:r>
              <a:r>
                <a:rPr lang="en-US" sz="2000" b="1" dirty="0">
                  <a:solidFill>
                    <a:schemeClr val="accent4">
                      <a:lumMod val="20000"/>
                      <a:lumOff val="80000"/>
                    </a:schemeClr>
                  </a:solidFill>
                </a:rPr>
                <a:t>latest messages</a:t>
              </a:r>
              <a:r>
                <a:rPr lang="en-US" sz="2000" dirty="0">
                  <a:solidFill>
                    <a:schemeClr val="accent4">
                      <a:lumMod val="20000"/>
                      <a:lumOff val="80000"/>
                    </a:schemeClr>
                  </a:solidFill>
                </a:rPr>
                <a:t> from the chat history</a:t>
              </a:r>
            </a:p>
            <a:p>
              <a:pPr>
                <a:buFont typeface="Arial" panose="020B0604020202020204" pitchFamily="34" charset="0"/>
                <a:buChar char="•"/>
              </a:pPr>
              <a:r>
                <a:rPr lang="en-US" sz="2000" dirty="0">
                  <a:solidFill>
                    <a:schemeClr val="accent4">
                      <a:lumMod val="20000"/>
                      <a:lumOff val="80000"/>
                    </a:schemeClr>
                  </a:solidFill>
                </a:rPr>
                <a:t>Understands the conversation context</a:t>
              </a:r>
            </a:p>
            <a:p>
              <a:pPr>
                <a:buFont typeface="Arial" panose="020B0604020202020204" pitchFamily="34" charset="0"/>
                <a:buChar char="•"/>
              </a:pPr>
              <a:r>
                <a:rPr lang="en-US" sz="2000" dirty="0">
                  <a:solidFill>
                    <a:schemeClr val="accent4">
                      <a:lumMod val="20000"/>
                      <a:lumOff val="80000"/>
                    </a:schemeClr>
                  </a:solidFill>
                </a:rPr>
                <a:t>Generates an </a:t>
              </a:r>
              <a:r>
                <a:rPr lang="en-US" sz="2000" b="1" dirty="0">
                  <a:solidFill>
                    <a:schemeClr val="accent4">
                      <a:lumMod val="20000"/>
                      <a:lumOff val="80000"/>
                    </a:schemeClr>
                  </a:solidFill>
                </a:rPr>
                <a:t>AI-powered response</a:t>
              </a:r>
              <a:r>
                <a:rPr lang="en-US" sz="2000" dirty="0">
                  <a:solidFill>
                    <a:schemeClr val="accent4">
                      <a:lumMod val="20000"/>
                      <a:lumOff val="80000"/>
                    </a:schemeClr>
                  </a:solidFill>
                </a:rPr>
                <a:t> (e.g., funny roast, informative reply)</a:t>
              </a:r>
            </a:p>
            <a:p>
              <a:pPr>
                <a:buFont typeface="Arial" panose="020B0604020202020204" pitchFamily="34" charset="0"/>
                <a:buChar char="•"/>
              </a:pPr>
              <a:r>
                <a:rPr lang="en-US" sz="2000" dirty="0"/>
                <a:t>Sends the reply back to WhatsApp using </a:t>
              </a:r>
              <a:r>
                <a:rPr lang="en-US" sz="2000" dirty="0" err="1"/>
                <a:t>PyAutoGUI</a:t>
              </a:r>
              <a:endParaRPr lang="en-US" sz="2000" dirty="0"/>
            </a:p>
            <a:p>
              <a:pPr>
                <a:buNone/>
              </a:pPr>
              <a:r>
                <a:rPr lang="en-US" sz="2000" dirty="0"/>
                <a:t>✅ </a:t>
              </a:r>
              <a:r>
                <a:rPr lang="en-US" sz="2000" b="1" dirty="0"/>
                <a:t>Why OpenAI API?</a:t>
              </a:r>
              <a:endParaRPr lang="en-US" sz="2000" dirty="0"/>
            </a:p>
            <a:p>
              <a:pPr>
                <a:buFont typeface="Arial" panose="020B0604020202020204" pitchFamily="34" charset="0"/>
                <a:buChar char="•"/>
              </a:pPr>
              <a:r>
                <a:rPr lang="en-US" sz="2000" dirty="0">
                  <a:solidFill>
                    <a:schemeClr val="accent4">
                      <a:lumMod val="20000"/>
                      <a:lumOff val="80000"/>
                    </a:schemeClr>
                  </a:solidFill>
                </a:rPr>
                <a:t>Generates </a:t>
              </a:r>
              <a:r>
                <a:rPr lang="en-US" sz="2000" b="1" dirty="0">
                  <a:solidFill>
                    <a:schemeClr val="accent4">
                      <a:lumMod val="20000"/>
                      <a:lumOff val="80000"/>
                    </a:schemeClr>
                  </a:solidFill>
                </a:rPr>
                <a:t>human-like conversations</a:t>
              </a:r>
              <a:endParaRPr lang="en-US" sz="2000" dirty="0">
                <a:solidFill>
                  <a:schemeClr val="accent4">
                    <a:lumMod val="20000"/>
                    <a:lumOff val="80000"/>
                  </a:schemeClr>
                </a:solidFill>
              </a:endParaRPr>
            </a:p>
            <a:p>
              <a:pPr>
                <a:buFont typeface="Arial" panose="020B0604020202020204" pitchFamily="34" charset="0"/>
                <a:buChar char="•"/>
              </a:pPr>
              <a:r>
                <a:rPr lang="en-US" sz="2000" dirty="0">
                  <a:solidFill>
                    <a:schemeClr val="accent4">
                      <a:lumMod val="20000"/>
                      <a:lumOff val="80000"/>
                    </a:schemeClr>
                  </a:solidFill>
                </a:rPr>
                <a:t>Can </a:t>
              </a:r>
              <a:r>
                <a:rPr lang="en-US" sz="2000" b="1" dirty="0">
                  <a:solidFill>
                    <a:schemeClr val="accent4">
                      <a:lumMod val="20000"/>
                      <a:lumOff val="80000"/>
                    </a:schemeClr>
                  </a:solidFill>
                </a:rPr>
                <a:t>understand and analyze</a:t>
              </a:r>
              <a:r>
                <a:rPr lang="en-US" sz="2000" dirty="0">
                  <a:solidFill>
                    <a:schemeClr val="accent4">
                      <a:lumMod val="20000"/>
                      <a:lumOff val="80000"/>
                    </a:schemeClr>
                  </a:solidFill>
                </a:rPr>
                <a:t> chat context</a:t>
              </a:r>
            </a:p>
            <a:p>
              <a:pPr>
                <a:buFont typeface="Arial" panose="020B0604020202020204" pitchFamily="34" charset="0"/>
                <a:buChar char="•"/>
              </a:pPr>
              <a:r>
                <a:rPr lang="en-US" sz="2000" dirty="0">
                  <a:solidFill>
                    <a:schemeClr val="accent4">
                      <a:lumMod val="20000"/>
                      <a:lumOff val="80000"/>
                    </a:schemeClr>
                  </a:solidFill>
                </a:rPr>
                <a:t>Supports both </a:t>
              </a:r>
              <a:r>
                <a:rPr lang="en-US" sz="2000" b="1" dirty="0">
                  <a:solidFill>
                    <a:schemeClr val="accent4">
                      <a:lumMod val="20000"/>
                      <a:lumOff val="80000"/>
                    </a:schemeClr>
                  </a:solidFill>
                </a:rPr>
                <a:t>Hindi and English</a:t>
              </a:r>
              <a:r>
                <a:rPr lang="en-US" sz="2000" dirty="0">
                  <a:solidFill>
                    <a:schemeClr val="accent4">
                      <a:lumMod val="20000"/>
                      <a:lumOff val="80000"/>
                    </a:schemeClr>
                  </a:solidFill>
                </a:rPr>
                <a:t> for multilingual replies</a:t>
              </a:r>
            </a:p>
            <a:p>
              <a:endParaRPr lang="en-IN" sz="1500" dirty="0"/>
            </a:p>
          </p:txBody>
        </p:sp>
        <p:pic>
          <p:nvPicPr>
            <p:cNvPr id="40" name="Image 4" descr="preencoded.png">
              <a:extLst>
                <a:ext uri="{FF2B5EF4-FFF2-40B4-BE49-F238E27FC236}">
                  <a16:creationId xmlns:a16="http://schemas.microsoft.com/office/drawing/2014/main" id="{8B6663C0-8A3B-ABEA-7674-453AFB6100B4}"/>
                </a:ext>
              </a:extLst>
            </p:cNvPr>
            <p:cNvPicPr>
              <a:picLocks noChangeAspect="1"/>
            </p:cNvPicPr>
            <p:nvPr/>
          </p:nvPicPr>
          <p:blipFill>
            <a:blip r:embed="rId6">
              <a:biLevel thresh="50000"/>
            </a:blip>
            <a:stretch>
              <a:fillRect/>
            </a:stretch>
          </p:blipFill>
          <p:spPr>
            <a:xfrm>
              <a:off x="5927163" y="395971"/>
              <a:ext cx="1505633" cy="1505633"/>
            </a:xfrm>
            <a:prstGeom prst="rect">
              <a:avLst/>
            </a:prstGeom>
          </p:spPr>
        </p:pic>
      </p:grpSp>
      <p:sp>
        <p:nvSpPr>
          <p:cNvPr id="47" name="Text 0">
            <a:extLst>
              <a:ext uri="{FF2B5EF4-FFF2-40B4-BE49-F238E27FC236}">
                <a16:creationId xmlns:a16="http://schemas.microsoft.com/office/drawing/2014/main" id="{B4DB7706-270D-3001-B59B-3D011B38CADC}"/>
              </a:ext>
            </a:extLst>
          </p:cNvPr>
          <p:cNvSpPr/>
          <p:nvPr/>
        </p:nvSpPr>
        <p:spPr>
          <a:xfrm>
            <a:off x="12682874" y="2688339"/>
            <a:ext cx="7323401" cy="2400299"/>
          </a:xfrm>
          <a:prstGeom prst="rect">
            <a:avLst/>
          </a:prstGeom>
          <a:noFill/>
          <a:ln/>
        </p:spPr>
        <p:txBody>
          <a:bodyPr wrap="none" lIns="0" tIns="0" rIns="0" bIns="0" rtlCol="0" anchor="t"/>
          <a:lstStyle/>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Technologies</a:t>
            </a:r>
          </a:p>
          <a:p>
            <a:pPr>
              <a:lnSpc>
                <a:spcPts val="4875"/>
              </a:lnSpc>
            </a:pPr>
            <a:endParaRPr lang="en-US" sz="7333" b="1" kern="0" spc="-78" dirty="0">
              <a:solidFill>
                <a:srgbClr val="FF8AAF"/>
              </a:solidFill>
              <a:latin typeface="Gabriola" panose="04040605051002020D02" pitchFamily="82" charset="0"/>
              <a:ea typeface="Petrona Bold" pitchFamily="34" charset="-122"/>
              <a:cs typeface="Petrona Bold" pitchFamily="34" charset="-120"/>
            </a:endParaRPr>
          </a:p>
          <a:p>
            <a:pPr>
              <a:lnSpc>
                <a:spcPts val="4875"/>
              </a:lnSpc>
            </a:pPr>
            <a:r>
              <a:rPr lang="en-US" sz="7333" b="1" kern="0" spc="-78" dirty="0">
                <a:solidFill>
                  <a:srgbClr val="FF8AAF"/>
                </a:solidFill>
                <a:latin typeface="Gabriola" panose="04040605051002020D02" pitchFamily="82" charset="0"/>
                <a:ea typeface="Petrona Bold" pitchFamily="34" charset="-122"/>
                <a:cs typeface="Petrona Bold" pitchFamily="34" charset="-120"/>
              </a:rPr>
              <a:t>      Used</a:t>
            </a:r>
            <a:endParaRPr lang="en-US" sz="7333" dirty="0">
              <a:latin typeface="Gabriola" panose="04040605051002020D02" pitchFamily="82" charset="0"/>
            </a:endParaRPr>
          </a:p>
        </p:txBody>
      </p:sp>
    </p:spTree>
    <p:extLst>
      <p:ext uri="{BB962C8B-B14F-4D97-AF65-F5344CB8AC3E}">
        <p14:creationId xmlns:p14="http://schemas.microsoft.com/office/powerpoint/2010/main" val="114020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6020E-D265-E217-DAB2-C65A32F95F8A}"/>
              </a:ext>
            </a:extLst>
          </p:cNvPr>
          <p:cNvSpPr/>
          <p:nvPr/>
        </p:nvSpPr>
        <p:spPr>
          <a:xfrm>
            <a:off x="10677645" y="6433595"/>
            <a:ext cx="1408253" cy="424405"/>
          </a:xfrm>
          <a:prstGeom prst="rect">
            <a:avLst/>
          </a:prstGeom>
          <a:solidFill>
            <a:srgbClr val="0D0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5" name="Freeform: Shape 14">
            <a:extLst>
              <a:ext uri="{FF2B5EF4-FFF2-40B4-BE49-F238E27FC236}">
                <a16:creationId xmlns:a16="http://schemas.microsoft.com/office/drawing/2014/main" id="{BE158665-D9D0-A6AE-875B-71AEF292ABD3}"/>
              </a:ext>
            </a:extLst>
          </p:cNvPr>
          <p:cNvSpPr/>
          <p:nvPr/>
        </p:nvSpPr>
        <p:spPr>
          <a:xfrm>
            <a:off x="5647660" y="7184564"/>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Freeform: Shape 16">
            <a:extLst>
              <a:ext uri="{FF2B5EF4-FFF2-40B4-BE49-F238E27FC236}">
                <a16:creationId xmlns:a16="http://schemas.microsoft.com/office/drawing/2014/main" id="{F8ECF625-B8AF-83B5-7CBA-45037DDEE498}"/>
              </a:ext>
            </a:extLst>
          </p:cNvPr>
          <p:cNvSpPr/>
          <p:nvPr/>
        </p:nvSpPr>
        <p:spPr>
          <a:xfrm>
            <a:off x="5647660" y="7184564"/>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E650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855DFFD5-3E6E-141E-0BBF-A27D04AEB917}"/>
              </a:ext>
            </a:extLst>
          </p:cNvPr>
          <p:cNvSpPr/>
          <p:nvPr/>
        </p:nvSpPr>
        <p:spPr>
          <a:xfrm>
            <a:off x="5647660" y="7184564"/>
            <a:ext cx="1336517" cy="2524291"/>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E650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a:extLst>
              <a:ext uri="{FF2B5EF4-FFF2-40B4-BE49-F238E27FC236}">
                <a16:creationId xmlns:a16="http://schemas.microsoft.com/office/drawing/2014/main" id="{067E3BD7-C10C-DA41-E1CB-B676A66A0B58}"/>
              </a:ext>
            </a:extLst>
          </p:cNvPr>
          <p:cNvSpPr/>
          <p:nvPr/>
        </p:nvSpPr>
        <p:spPr>
          <a:xfrm rot="157500">
            <a:off x="5664201" y="7152528"/>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FF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4F954E42-2C7C-FEAF-E0E6-5CD7D2F6516E}"/>
              </a:ext>
            </a:extLst>
          </p:cNvPr>
          <p:cNvSpPr/>
          <p:nvPr/>
        </p:nvSpPr>
        <p:spPr>
          <a:xfrm>
            <a:off x="5664201" y="7152528"/>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solidFill>
            <a:srgbClr val="FF99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1" name="Freeform: Shape 20">
            <a:extLst>
              <a:ext uri="{FF2B5EF4-FFF2-40B4-BE49-F238E27FC236}">
                <a16:creationId xmlns:a16="http://schemas.microsoft.com/office/drawing/2014/main" id="{A254618F-6FDD-542A-E6F0-0E622D156974}"/>
              </a:ext>
            </a:extLst>
          </p:cNvPr>
          <p:cNvSpPr/>
          <p:nvPr/>
        </p:nvSpPr>
        <p:spPr>
          <a:xfrm rot="21374807">
            <a:off x="5664201" y="7152528"/>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05980CED-1B07-F5A1-AF4C-C260C16C1AB7}"/>
              </a:ext>
            </a:extLst>
          </p:cNvPr>
          <p:cNvSpPr/>
          <p:nvPr/>
        </p:nvSpPr>
        <p:spPr>
          <a:xfrm>
            <a:off x="5664201" y="7152528"/>
            <a:ext cx="1303434" cy="2588363"/>
          </a:xfrm>
          <a:custGeom>
            <a:avLst/>
            <a:gdLst>
              <a:gd name="connsiteX0" fmla="*/ 592016 w 1184032"/>
              <a:gd name="connsiteY0" fmla="*/ 0 h 2497382"/>
              <a:gd name="connsiteX1" fmla="*/ 665557 w 1184032"/>
              <a:gd name="connsiteY1" fmla="*/ 63297 h 2497382"/>
              <a:gd name="connsiteX2" fmla="*/ 1184032 w 1184032"/>
              <a:gd name="connsiteY2" fmla="*/ 1248691 h 2497382"/>
              <a:gd name="connsiteX3" fmla="*/ 665557 w 1184032"/>
              <a:gd name="connsiteY3" fmla="*/ 2434085 h 2497382"/>
              <a:gd name="connsiteX4" fmla="*/ 592016 w 1184032"/>
              <a:gd name="connsiteY4" fmla="*/ 2497382 h 2497382"/>
              <a:gd name="connsiteX5" fmla="*/ 518476 w 1184032"/>
              <a:gd name="connsiteY5" fmla="*/ 2434085 h 2497382"/>
              <a:gd name="connsiteX6" fmla="*/ 0 w 1184032"/>
              <a:gd name="connsiteY6" fmla="*/ 1248691 h 2497382"/>
              <a:gd name="connsiteX7" fmla="*/ 518476 w 1184032"/>
              <a:gd name="connsiteY7" fmla="*/ 63297 h 249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032" h="2497382">
                <a:moveTo>
                  <a:pt x="592016" y="0"/>
                </a:moveTo>
                <a:lnTo>
                  <a:pt x="665557" y="63297"/>
                </a:lnTo>
                <a:cubicBezTo>
                  <a:pt x="985897" y="366666"/>
                  <a:pt x="1184032" y="785766"/>
                  <a:pt x="1184032" y="1248691"/>
                </a:cubicBezTo>
                <a:cubicBezTo>
                  <a:pt x="1184032" y="1711616"/>
                  <a:pt x="985897" y="2130716"/>
                  <a:pt x="665557" y="2434085"/>
                </a:cubicBezTo>
                <a:lnTo>
                  <a:pt x="592016" y="2497382"/>
                </a:lnTo>
                <a:lnTo>
                  <a:pt x="518476" y="2434085"/>
                </a:lnTo>
                <a:cubicBezTo>
                  <a:pt x="198135" y="2130716"/>
                  <a:pt x="0" y="1711616"/>
                  <a:pt x="0" y="1248691"/>
                </a:cubicBezTo>
                <a:cubicBezTo>
                  <a:pt x="0" y="785766"/>
                  <a:pt x="198135" y="366666"/>
                  <a:pt x="518476" y="63297"/>
                </a:cubicBezTo>
                <a:close/>
              </a:path>
            </a:pathLst>
          </a:custGeom>
          <a:gradFill flip="none" rotWithShape="1">
            <a:gsLst>
              <a:gs pos="0">
                <a:srgbClr val="E650D1">
                  <a:tint val="66000"/>
                  <a:satMod val="160000"/>
                </a:srgbClr>
              </a:gs>
              <a:gs pos="50000">
                <a:srgbClr val="E650D1">
                  <a:tint val="44500"/>
                  <a:satMod val="160000"/>
                </a:srgbClr>
              </a:gs>
              <a:gs pos="100000">
                <a:srgbClr val="E650D1">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418736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2720</Words>
  <Application>Microsoft Office PowerPoint</Application>
  <PresentationFormat>Widescreen</PresentationFormat>
  <Paragraphs>356</Paragraphs>
  <Slides>27</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Algerian</vt:lpstr>
      <vt:lpstr>Arial</vt:lpstr>
      <vt:lpstr>Calibri</vt:lpstr>
      <vt:lpstr>Calibri Light</vt:lpstr>
      <vt:lpstr>Centaur</vt:lpstr>
      <vt:lpstr>Century</vt:lpstr>
      <vt:lpstr>Gabriola</vt:lpstr>
      <vt:lpstr>Imprint MT Shadow</vt:lpstr>
      <vt:lpstr>Inter</vt:lpstr>
      <vt:lpstr>Inter Bold</vt:lpstr>
      <vt:lpstr>Petrona Bold</vt:lpstr>
      <vt:lpstr>Segoe UI Emoji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Vaibhav Chumbalkar</dc:creator>
  <cp:lastModifiedBy>yash zade</cp:lastModifiedBy>
  <cp:revision>5</cp:revision>
  <dcterms:created xsi:type="dcterms:W3CDTF">2025-03-20T19:30:43Z</dcterms:created>
  <dcterms:modified xsi:type="dcterms:W3CDTF">2025-03-27T10:16:21Z</dcterms:modified>
</cp:coreProperties>
</file>